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57" r:id="rId4"/>
    <p:sldId id="284" r:id="rId5"/>
    <p:sldId id="258" r:id="rId6"/>
    <p:sldId id="259" r:id="rId7"/>
    <p:sldId id="293" r:id="rId8"/>
    <p:sldId id="260" r:id="rId9"/>
    <p:sldId id="261" r:id="rId10"/>
    <p:sldId id="296" r:id="rId11"/>
    <p:sldId id="263" r:id="rId12"/>
    <p:sldId id="264" r:id="rId13"/>
    <p:sldId id="265" r:id="rId14"/>
    <p:sldId id="266" r:id="rId15"/>
    <p:sldId id="297" r:id="rId16"/>
    <p:sldId id="289" r:id="rId17"/>
    <p:sldId id="269" r:id="rId18"/>
    <p:sldId id="270" r:id="rId19"/>
    <p:sldId id="271" r:id="rId20"/>
    <p:sldId id="290" r:id="rId21"/>
    <p:sldId id="274" r:id="rId22"/>
    <p:sldId id="283" r:id="rId23"/>
    <p:sldId id="291" r:id="rId24"/>
    <p:sldId id="292" r:id="rId25"/>
    <p:sldId id="276" r:id="rId26"/>
    <p:sldId id="277" r:id="rId27"/>
    <p:sldId id="279" r:id="rId28"/>
    <p:sldId id="286" r:id="rId29"/>
    <p:sldId id="278" r:id="rId30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672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0D0D0D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0D0D0D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0D0D0D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46531" y="457200"/>
            <a:ext cx="3703320" cy="94615"/>
          </a:xfrm>
          <a:custGeom>
            <a:avLst/>
            <a:gdLst/>
            <a:ahLst/>
            <a:cxnLst/>
            <a:rect l="l" t="t" r="r" b="b"/>
            <a:pathLst>
              <a:path w="3703320" h="94615">
                <a:moveTo>
                  <a:pt x="0" y="94487"/>
                </a:moveTo>
                <a:lnTo>
                  <a:pt x="3703320" y="94487"/>
                </a:lnTo>
                <a:lnTo>
                  <a:pt x="3703320" y="0"/>
                </a:lnTo>
                <a:lnTo>
                  <a:pt x="0" y="0"/>
                </a:lnTo>
                <a:lnTo>
                  <a:pt x="0" y="94487"/>
                </a:lnTo>
                <a:close/>
              </a:path>
            </a:pathLst>
          </a:custGeom>
          <a:solidFill>
            <a:srgbClr val="4D1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042147" y="454151"/>
            <a:ext cx="3703320" cy="97790"/>
          </a:xfrm>
          <a:custGeom>
            <a:avLst/>
            <a:gdLst/>
            <a:ahLst/>
            <a:cxnLst/>
            <a:rect l="l" t="t" r="r" b="b"/>
            <a:pathLst>
              <a:path w="3703320" h="97790">
                <a:moveTo>
                  <a:pt x="0" y="97536"/>
                </a:moveTo>
                <a:lnTo>
                  <a:pt x="3703320" y="97536"/>
                </a:lnTo>
                <a:lnTo>
                  <a:pt x="3703320" y="0"/>
                </a:lnTo>
                <a:lnTo>
                  <a:pt x="0" y="0"/>
                </a:lnTo>
                <a:lnTo>
                  <a:pt x="0" y="97536"/>
                </a:lnTo>
                <a:close/>
              </a:path>
            </a:pathLst>
          </a:custGeom>
          <a:solidFill>
            <a:srgbClr val="959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241291" y="457200"/>
            <a:ext cx="3703320" cy="91440"/>
          </a:xfrm>
          <a:custGeom>
            <a:avLst/>
            <a:gdLst/>
            <a:ahLst/>
            <a:cxnLst/>
            <a:rect l="l" t="t" r="r" b="b"/>
            <a:pathLst>
              <a:path w="3703320" h="91440">
                <a:moveTo>
                  <a:pt x="0" y="91439"/>
                </a:moveTo>
                <a:lnTo>
                  <a:pt x="3703319" y="91439"/>
                </a:lnTo>
                <a:lnTo>
                  <a:pt x="3703319" y="0"/>
                </a:lnTo>
                <a:lnTo>
                  <a:pt x="0" y="0"/>
                </a:lnTo>
                <a:lnTo>
                  <a:pt x="0" y="91439"/>
                </a:lnTo>
                <a:close/>
              </a:path>
            </a:pathLst>
          </a:custGeom>
          <a:solidFill>
            <a:srgbClr val="9030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71116" y="2286380"/>
            <a:ext cx="9049766" cy="20377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0" i="0">
                <a:solidFill>
                  <a:srgbClr val="0D0D0D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93216" y="2344369"/>
            <a:ext cx="10805566" cy="35045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342" y="972388"/>
            <a:ext cx="9070975" cy="18548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815715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solidFill>
                  <a:srgbClr val="581825"/>
                </a:solidFill>
                <a:latin typeface="Times New Roman"/>
                <a:cs typeface="Times New Roman"/>
              </a:rPr>
              <a:t>УСТНОЕ</a:t>
            </a:r>
            <a:r>
              <a:rPr sz="4000" b="1" spc="-90" dirty="0">
                <a:solidFill>
                  <a:srgbClr val="581825"/>
                </a:solidFill>
                <a:latin typeface="Times New Roman"/>
                <a:cs typeface="Times New Roman"/>
              </a:rPr>
              <a:t> </a:t>
            </a:r>
            <a:r>
              <a:rPr sz="4000" b="1" spc="-20" dirty="0">
                <a:solidFill>
                  <a:srgbClr val="581825"/>
                </a:solidFill>
                <a:latin typeface="Times New Roman"/>
                <a:cs typeface="Times New Roman"/>
              </a:rPr>
              <a:t>ИТОГОВОЕ  </a:t>
            </a:r>
            <a:r>
              <a:rPr sz="4000" b="1" spc="-30" dirty="0">
                <a:solidFill>
                  <a:srgbClr val="581825"/>
                </a:solidFill>
                <a:latin typeface="Times New Roman"/>
                <a:cs typeface="Times New Roman"/>
              </a:rPr>
              <a:t>СОБЕСЕДОВАНИЕ</a:t>
            </a:r>
            <a:endParaRPr sz="4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4000" b="1" spc="-5" dirty="0">
                <a:solidFill>
                  <a:srgbClr val="581825"/>
                </a:solidFill>
                <a:latin typeface="Times New Roman"/>
                <a:cs typeface="Times New Roman"/>
              </a:rPr>
              <a:t>ПО </a:t>
            </a:r>
            <a:r>
              <a:rPr sz="4000" b="1" spc="-30" dirty="0">
                <a:solidFill>
                  <a:srgbClr val="581825"/>
                </a:solidFill>
                <a:latin typeface="Times New Roman"/>
                <a:cs typeface="Times New Roman"/>
              </a:rPr>
              <a:t>РУССКОМУ ЯЗЫКУ </a:t>
            </a:r>
            <a:r>
              <a:rPr sz="4000" b="1" spc="-5" dirty="0">
                <a:solidFill>
                  <a:srgbClr val="581825"/>
                </a:solidFill>
                <a:latin typeface="Times New Roman"/>
                <a:cs typeface="Times New Roman"/>
              </a:rPr>
              <a:t>В 9</a:t>
            </a:r>
            <a:r>
              <a:rPr sz="4000" b="1" spc="60" dirty="0">
                <a:solidFill>
                  <a:srgbClr val="581825"/>
                </a:solidFill>
                <a:latin typeface="Times New Roman"/>
                <a:cs typeface="Times New Roman"/>
              </a:rPr>
              <a:t> </a:t>
            </a:r>
            <a:r>
              <a:rPr sz="4000" b="1" spc="-45" dirty="0">
                <a:solidFill>
                  <a:srgbClr val="581825"/>
                </a:solidFill>
                <a:latin typeface="Times New Roman"/>
                <a:cs typeface="Times New Roman"/>
              </a:rPr>
              <a:t>КЛАССЕ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6531" y="3086100"/>
            <a:ext cx="11262360" cy="2242537"/>
          </a:xfrm>
          <a:prstGeom prst="rect">
            <a:avLst/>
          </a:prstGeom>
          <a:solidFill>
            <a:srgbClr val="4D1334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 marL="5830888" marR="1158875">
              <a:lnSpc>
                <a:spcPct val="107600"/>
              </a:lnSpc>
              <a:spcBef>
                <a:spcPts val="1090"/>
              </a:spcBef>
            </a:pPr>
            <a:r>
              <a:rPr lang="ru-RU" sz="1600" spc="-15" dirty="0" smtClean="0">
                <a:solidFill>
                  <a:srgbClr val="FFFFFF"/>
                </a:solidFill>
                <a:latin typeface="Times New Roman"/>
                <a:cs typeface="Times New Roman"/>
              </a:rPr>
              <a:t>Собрание для </a:t>
            </a:r>
            <a:r>
              <a:rPr lang="ru-RU" sz="1600" spc="-15" dirty="0" smtClean="0">
                <a:solidFill>
                  <a:srgbClr val="FFFFFF"/>
                </a:solidFill>
                <a:latin typeface="Times New Roman"/>
                <a:cs typeface="Times New Roman"/>
              </a:rPr>
              <a:t>обучающихся 9-х классов и их родителей (законных представителей)</a:t>
            </a:r>
            <a:endParaRPr sz="1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448" y="0"/>
            <a:ext cx="9698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87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0436" y="614172"/>
            <a:ext cx="11309985" cy="1190625"/>
          </a:xfrm>
          <a:custGeom>
            <a:avLst/>
            <a:gdLst/>
            <a:ahLst/>
            <a:cxnLst/>
            <a:rect l="l" t="t" r="r" b="b"/>
            <a:pathLst>
              <a:path w="11309985" h="1190625">
                <a:moveTo>
                  <a:pt x="0" y="1190243"/>
                </a:moveTo>
                <a:lnTo>
                  <a:pt x="11309604" y="1190243"/>
                </a:lnTo>
                <a:lnTo>
                  <a:pt x="11309604" y="0"/>
                </a:lnTo>
                <a:lnTo>
                  <a:pt x="0" y="0"/>
                </a:lnTo>
                <a:lnTo>
                  <a:pt x="0" y="1190243"/>
                </a:lnTo>
                <a:close/>
              </a:path>
            </a:pathLst>
          </a:custGeom>
          <a:solidFill>
            <a:srgbClr val="4D1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9298" y="1959101"/>
            <a:ext cx="11271123" cy="2874504"/>
          </a:xfrm>
          <a:prstGeom prst="rect">
            <a:avLst/>
          </a:prstGeom>
          <a:ln w="28955">
            <a:solidFill>
              <a:srgbClr val="FF0000"/>
            </a:solidFill>
          </a:ln>
        </p:spPr>
        <p:txBody>
          <a:bodyPr vert="horz" wrap="square" lIns="0" tIns="42544" rIns="0" bIns="0" rtlCol="0">
            <a:spAutoFit/>
          </a:bodyPr>
          <a:lstStyle/>
          <a:p>
            <a:pPr marL="433070" indent="-343535">
              <a:lnSpc>
                <a:spcPct val="100000"/>
              </a:lnSpc>
              <a:spcBef>
                <a:spcPts val="334"/>
              </a:spcBef>
              <a:buClr>
                <a:srgbClr val="903062"/>
              </a:buClr>
              <a:buSzPct val="91666"/>
              <a:buFont typeface="Wingdings 2"/>
              <a:buChar char=""/>
              <a:tabLst>
                <a:tab pos="433070" algn="l"/>
                <a:tab pos="433705" algn="l"/>
              </a:tabLst>
            </a:pP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sz="2400" b="1" spc="-2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делать </a:t>
            </a:r>
            <a:r>
              <a:rPr sz="2400" b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</a:t>
            </a:r>
            <a:r>
              <a:rPr sz="2400" b="1" spc="-1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 </a:t>
            </a: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sz="2400" b="1" spc="2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чтению?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3070" indent="-343535">
              <a:lnSpc>
                <a:spcPct val="100000"/>
              </a:lnSpc>
              <a:spcBef>
                <a:spcPts val="1175"/>
              </a:spcBef>
              <a:buClr>
                <a:srgbClr val="903062"/>
              </a:buClr>
              <a:buSzPct val="91666"/>
              <a:buAutoNum type="arabicPeriod"/>
              <a:tabLst>
                <a:tab pos="433070" algn="l"/>
                <a:tab pos="433705" algn="l"/>
              </a:tabLst>
            </a:pPr>
            <a:r>
              <a:rPr sz="2400" spc="-5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Смысловое чтение </a:t>
            </a:r>
            <a:r>
              <a:rPr sz="2400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sz="2400" spc="-5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анализа ключевых слов </a:t>
            </a:r>
            <a:r>
              <a:rPr sz="2400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2400" spc="-65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грамматической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3070">
              <a:lnSpc>
                <a:spcPct val="100000"/>
              </a:lnSpc>
            </a:pPr>
            <a:r>
              <a:rPr sz="2400" spc="-5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структуры.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3070" indent="-343535">
              <a:lnSpc>
                <a:spcPct val="100000"/>
              </a:lnSpc>
              <a:spcBef>
                <a:spcPts val="1180"/>
              </a:spcBef>
              <a:buClr>
                <a:srgbClr val="903062"/>
              </a:buClr>
              <a:buSzPct val="91666"/>
              <a:buAutoNum type="arabicPeriod" startAt="2"/>
              <a:tabLst>
                <a:tab pos="433705" algn="l"/>
              </a:tabLst>
            </a:pPr>
            <a:r>
              <a:rPr sz="2400" spc="-15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</a:t>
            </a:r>
            <a:r>
              <a:rPr sz="2400" spc="-10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авторского</a:t>
            </a:r>
            <a:r>
              <a:rPr sz="2400" spc="-25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замысла.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3070" indent="-343535">
              <a:lnSpc>
                <a:spcPct val="100000"/>
              </a:lnSpc>
              <a:spcBef>
                <a:spcPts val="1175"/>
              </a:spcBef>
              <a:buClr>
                <a:srgbClr val="903062"/>
              </a:buClr>
              <a:buSzPct val="91666"/>
              <a:buAutoNum type="arabicPeriod" startAt="2"/>
              <a:tabLst>
                <a:tab pos="433070" algn="l"/>
                <a:tab pos="433705" algn="l"/>
              </a:tabLst>
            </a:pPr>
            <a:r>
              <a:rPr sz="2400" spc="-10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Обозначение </a:t>
            </a:r>
            <a:r>
              <a:rPr sz="2400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пауз, мест </a:t>
            </a:r>
            <a:r>
              <a:rPr sz="2400" spc="-5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повышения/понижения </a:t>
            </a:r>
            <a:r>
              <a:rPr sz="2400" spc="-10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голоса (разметка</a:t>
            </a:r>
            <a:r>
              <a:rPr sz="2400" spc="-50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текста).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3070" indent="-343535">
              <a:lnSpc>
                <a:spcPct val="100000"/>
              </a:lnSpc>
              <a:spcBef>
                <a:spcPts val="1175"/>
              </a:spcBef>
              <a:buClr>
                <a:srgbClr val="903062"/>
              </a:buClr>
              <a:buSzPct val="91666"/>
              <a:buAutoNum type="arabicPeriod" startAt="2"/>
              <a:tabLst>
                <a:tab pos="433705" algn="l"/>
              </a:tabLst>
            </a:pPr>
            <a:r>
              <a:rPr sz="2400" spc="-20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</a:t>
            </a:r>
            <a:r>
              <a:rPr sz="2400" spc="-5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орфоэпических</a:t>
            </a:r>
            <a:r>
              <a:rPr sz="2400" spc="10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57400" y="5257800"/>
            <a:ext cx="7543800" cy="1133644"/>
          </a:xfrm>
          <a:prstGeom prst="rect">
            <a:avLst/>
          </a:prstGeom>
          <a:ln w="28955">
            <a:solidFill>
              <a:srgbClr val="FF0000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200"/>
              </a:spcBef>
            </a:pPr>
            <a:r>
              <a:rPr sz="2400" b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</a:t>
            </a:r>
            <a:r>
              <a:rPr sz="2400" b="1" spc="-1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 </a:t>
            </a: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sz="2400" b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чтению </a:t>
            </a: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 </a:t>
            </a:r>
            <a:r>
              <a:rPr sz="2400" b="1" spc="-2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</a:t>
            </a:r>
            <a:r>
              <a:rPr sz="2400" b="1" spc="-5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6870" indent="-267335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57505" algn="l"/>
              </a:tabLst>
            </a:pP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Делать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графические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пометы,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подчеркивать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КИМ.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2110" indent="-282575">
              <a:lnSpc>
                <a:spcPct val="100000"/>
              </a:lnSpc>
              <a:spcBef>
                <a:spcPts val="10"/>
              </a:spcBef>
              <a:buAutoNum type="arabicPeriod"/>
              <a:tabLst>
                <a:tab pos="372745" algn="l"/>
              </a:tabLst>
            </a:pP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Вести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краткие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записи.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0436" y="399046"/>
            <a:ext cx="11309985" cy="582580"/>
          </a:xfrm>
          <a:custGeom>
            <a:avLst/>
            <a:gdLst/>
            <a:ahLst/>
            <a:cxnLst/>
            <a:rect l="l" t="t" r="r" b="b"/>
            <a:pathLst>
              <a:path w="11309985" h="1190625">
                <a:moveTo>
                  <a:pt x="0" y="1190243"/>
                </a:moveTo>
                <a:lnTo>
                  <a:pt x="11309604" y="1190243"/>
                </a:lnTo>
                <a:lnTo>
                  <a:pt x="11309604" y="0"/>
                </a:lnTo>
                <a:lnTo>
                  <a:pt x="0" y="0"/>
                </a:lnTo>
                <a:lnTo>
                  <a:pt x="0" y="1190243"/>
                </a:lnTo>
                <a:close/>
              </a:path>
            </a:pathLst>
          </a:custGeom>
          <a:solidFill>
            <a:srgbClr val="4D1334"/>
          </a:solidFill>
        </p:spPr>
        <p:txBody>
          <a:bodyPr wrap="square" lIns="0" tIns="0" rIns="0" bIns="0" rtlCol="0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оценивания</a:t>
            </a:r>
            <a:endParaRPr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76400" y="5440044"/>
            <a:ext cx="83585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i="1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</a:t>
            </a:r>
            <a:r>
              <a:rPr sz="2800" b="1" i="1" spc="-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чтения не </a:t>
            </a:r>
            <a:r>
              <a:rPr sz="2800" b="1" i="1" spc="-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должен </a:t>
            </a:r>
            <a:r>
              <a:rPr sz="2800" b="1" i="1" spc="-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мешать понимать</a:t>
            </a:r>
            <a:r>
              <a:rPr sz="2800" b="1" i="1" spc="9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i="1" spc="-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62200" y="6019800"/>
            <a:ext cx="6781800" cy="396262"/>
          </a:xfrm>
          <a:prstGeom prst="rect">
            <a:avLst/>
          </a:prstGeom>
          <a:ln w="28955">
            <a:solidFill>
              <a:srgbClr val="FF0000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210185">
              <a:lnSpc>
                <a:spcPct val="100000"/>
              </a:lnSpc>
              <a:spcBef>
                <a:spcPts val="210"/>
              </a:spcBef>
            </a:pPr>
            <a:r>
              <a:rPr sz="24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чтения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sz="24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100-120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b="1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минуту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999169"/>
              </p:ext>
            </p:extLst>
          </p:nvPr>
        </p:nvGraphicFramePr>
        <p:xfrm>
          <a:off x="440436" y="1292808"/>
          <a:ext cx="11309985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3036"/>
                <a:gridCol w="9001000"/>
                <a:gridCol w="1405949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Критерии оценивания чтения вслух (Ч)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Ч1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Интонация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Интонация соответствует пунктуационному оформлению текста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Интонация не соответствует пунктуационному оформлению текста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Ч2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чтения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чтения соответствует коммуникативной задаче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чтения не соответствует коммуникативной задаче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Ч3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Искажение слов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Искажений слов нет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Допущено одно искажение слова и более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Максимальное количество баллов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0436" y="614172"/>
            <a:ext cx="11309985" cy="1190625"/>
          </a:xfrm>
          <a:prstGeom prst="rect">
            <a:avLst/>
          </a:prstGeom>
          <a:solidFill>
            <a:srgbClr val="4D1334"/>
          </a:solidFill>
        </p:spPr>
        <p:txBody>
          <a:bodyPr vert="horz" wrap="square" lIns="0" tIns="189865" rIns="0" bIns="0" rtlCol="0">
            <a:spAutoFit/>
          </a:bodyPr>
          <a:lstStyle/>
          <a:p>
            <a:pPr marL="231775" marR="1783080">
              <a:lnSpc>
                <a:spcPct val="100000"/>
              </a:lnSpc>
              <a:spcBef>
                <a:spcPts val="1495"/>
              </a:spcBef>
            </a:pPr>
            <a:r>
              <a:rPr sz="2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ЗАДАНИЕ 2. </a:t>
            </a:r>
            <a:r>
              <a:rPr sz="28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ПЕРЕСКАЗ </a:t>
            </a:r>
            <a:r>
              <a:rPr sz="28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ПРОЧИТАННОГО </a:t>
            </a:r>
            <a:r>
              <a:rPr sz="2800" b="1" spc="-45" dirty="0">
                <a:solidFill>
                  <a:srgbClr val="FFFFFF"/>
                </a:solidFill>
                <a:latin typeface="Times New Roman"/>
                <a:cs typeface="Times New Roman"/>
              </a:rPr>
              <a:t>ТЕКСТА </a:t>
            </a:r>
            <a:r>
              <a:rPr sz="2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(С  </a:t>
            </a:r>
            <a:r>
              <a:rPr sz="28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ДОПОЛНЕНИЕМ </a:t>
            </a:r>
            <a:r>
              <a:rPr sz="28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ЕГО</a:t>
            </a:r>
            <a:r>
              <a:rPr sz="2800" b="1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-60" dirty="0">
                <a:solidFill>
                  <a:srgbClr val="FFFFFF"/>
                </a:solidFill>
                <a:latin typeface="Times New Roman"/>
                <a:cs typeface="Times New Roman"/>
              </a:rPr>
              <a:t>ЦИТАТОЙ)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86611" y="2639567"/>
            <a:ext cx="4095751" cy="33489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29800" y="2639567"/>
            <a:ext cx="1723168" cy="21278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36187" y="4576554"/>
            <a:ext cx="2691425" cy="15697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85559" y="4922520"/>
            <a:ext cx="2225040" cy="13030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36187" y="4593358"/>
            <a:ext cx="2618740" cy="1491615"/>
          </a:xfrm>
          <a:custGeom>
            <a:avLst/>
            <a:gdLst/>
            <a:ahLst/>
            <a:cxnLst/>
            <a:rect l="l" t="t" r="r" b="b"/>
            <a:pathLst>
              <a:path w="2618740" h="1491614">
                <a:moveTo>
                  <a:pt x="1758823" y="0"/>
                </a:moveTo>
                <a:lnTo>
                  <a:pt x="1844421" y="344296"/>
                </a:lnTo>
                <a:lnTo>
                  <a:pt x="0" y="802893"/>
                </a:lnTo>
                <a:lnTo>
                  <a:pt x="171196" y="1491564"/>
                </a:lnTo>
                <a:lnTo>
                  <a:pt x="2015743" y="1032916"/>
                </a:lnTo>
                <a:lnTo>
                  <a:pt x="2308533" y="1032916"/>
                </a:lnTo>
                <a:lnTo>
                  <a:pt x="2618740" y="517397"/>
                </a:lnTo>
                <a:lnTo>
                  <a:pt x="1758823" y="0"/>
                </a:lnTo>
                <a:close/>
              </a:path>
              <a:path w="2618740" h="1491614">
                <a:moveTo>
                  <a:pt x="2308533" y="1032916"/>
                </a:moveTo>
                <a:lnTo>
                  <a:pt x="2015743" y="1032916"/>
                </a:lnTo>
                <a:lnTo>
                  <a:pt x="2101341" y="1377238"/>
                </a:lnTo>
                <a:lnTo>
                  <a:pt x="2308533" y="1032916"/>
                </a:lnTo>
                <a:close/>
              </a:path>
            </a:pathLst>
          </a:custGeom>
          <a:solidFill>
            <a:srgbClr val="DAF1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74942" y="4595621"/>
            <a:ext cx="2618740" cy="1491615"/>
          </a:xfrm>
          <a:custGeom>
            <a:avLst/>
            <a:gdLst/>
            <a:ahLst/>
            <a:cxnLst/>
            <a:rect l="l" t="t" r="r" b="b"/>
            <a:pathLst>
              <a:path w="2618740" h="1491614">
                <a:moveTo>
                  <a:pt x="0" y="802893"/>
                </a:moveTo>
                <a:lnTo>
                  <a:pt x="1844421" y="344296"/>
                </a:lnTo>
                <a:lnTo>
                  <a:pt x="1758823" y="0"/>
                </a:lnTo>
                <a:lnTo>
                  <a:pt x="2618740" y="517397"/>
                </a:lnTo>
                <a:lnTo>
                  <a:pt x="2101341" y="1377238"/>
                </a:lnTo>
                <a:lnTo>
                  <a:pt x="2015743" y="1032916"/>
                </a:lnTo>
                <a:lnTo>
                  <a:pt x="171196" y="1491564"/>
                </a:lnTo>
                <a:lnTo>
                  <a:pt x="0" y="802893"/>
                </a:lnTo>
                <a:close/>
              </a:path>
            </a:pathLst>
          </a:custGeom>
          <a:ln w="127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26986" y="5741879"/>
            <a:ext cx="311150" cy="173355"/>
          </a:xfrm>
          <a:custGeom>
            <a:avLst/>
            <a:gdLst/>
            <a:ahLst/>
            <a:cxnLst/>
            <a:rect l="l" t="t" r="r" b="b"/>
            <a:pathLst>
              <a:path w="311150" h="173354">
                <a:moveTo>
                  <a:pt x="67564" y="43567"/>
                </a:moveTo>
                <a:lnTo>
                  <a:pt x="52419" y="47613"/>
                </a:lnTo>
                <a:lnTo>
                  <a:pt x="26753" y="54070"/>
                </a:lnTo>
                <a:lnTo>
                  <a:pt x="0" y="60356"/>
                </a:lnTo>
                <a:lnTo>
                  <a:pt x="1778" y="66059"/>
                </a:lnTo>
                <a:lnTo>
                  <a:pt x="28880" y="96056"/>
                </a:lnTo>
                <a:lnTo>
                  <a:pt x="39872" y="140468"/>
                </a:lnTo>
                <a:lnTo>
                  <a:pt x="41569" y="147110"/>
                </a:lnTo>
                <a:lnTo>
                  <a:pt x="42672" y="151695"/>
                </a:lnTo>
                <a:lnTo>
                  <a:pt x="43180" y="154870"/>
                </a:lnTo>
                <a:lnTo>
                  <a:pt x="43561" y="156762"/>
                </a:lnTo>
                <a:lnTo>
                  <a:pt x="42799" y="158210"/>
                </a:lnTo>
                <a:lnTo>
                  <a:pt x="41148" y="159238"/>
                </a:lnTo>
                <a:lnTo>
                  <a:pt x="26797" y="167265"/>
                </a:lnTo>
                <a:lnTo>
                  <a:pt x="28956" y="172904"/>
                </a:lnTo>
                <a:lnTo>
                  <a:pt x="55334" y="165974"/>
                </a:lnTo>
                <a:lnTo>
                  <a:pt x="80994" y="159665"/>
                </a:lnTo>
                <a:lnTo>
                  <a:pt x="96393" y="156114"/>
                </a:lnTo>
                <a:lnTo>
                  <a:pt x="94615" y="150412"/>
                </a:lnTo>
                <a:lnTo>
                  <a:pt x="67437" y="106076"/>
                </a:lnTo>
                <a:lnTo>
                  <a:pt x="111379" y="95154"/>
                </a:lnTo>
                <a:lnTo>
                  <a:pt x="147434" y="95154"/>
                </a:lnTo>
                <a:lnTo>
                  <a:pt x="147302" y="94621"/>
                </a:lnTo>
                <a:lnTo>
                  <a:pt x="64643" y="94621"/>
                </a:lnTo>
                <a:lnTo>
                  <a:pt x="59944" y="76041"/>
                </a:lnTo>
                <a:lnTo>
                  <a:pt x="56896" y="63353"/>
                </a:lnTo>
                <a:lnTo>
                  <a:pt x="56296" y="60356"/>
                </a:lnTo>
                <a:lnTo>
                  <a:pt x="56007" y="58299"/>
                </a:lnTo>
                <a:lnTo>
                  <a:pt x="56769" y="56800"/>
                </a:lnTo>
                <a:lnTo>
                  <a:pt x="58420" y="55695"/>
                </a:lnTo>
                <a:lnTo>
                  <a:pt x="69596" y="49206"/>
                </a:lnTo>
                <a:lnTo>
                  <a:pt x="67564" y="43567"/>
                </a:lnTo>
                <a:close/>
              </a:path>
              <a:path w="311150" h="173354">
                <a:moveTo>
                  <a:pt x="147434" y="95154"/>
                </a:moveTo>
                <a:lnTo>
                  <a:pt x="111379" y="95154"/>
                </a:lnTo>
                <a:lnTo>
                  <a:pt x="117602" y="120237"/>
                </a:lnTo>
                <a:lnTo>
                  <a:pt x="119507" y="127641"/>
                </a:lnTo>
                <a:lnTo>
                  <a:pt x="120650" y="132924"/>
                </a:lnTo>
                <a:lnTo>
                  <a:pt x="121285" y="136099"/>
                </a:lnTo>
                <a:lnTo>
                  <a:pt x="121539" y="137991"/>
                </a:lnTo>
                <a:lnTo>
                  <a:pt x="120904" y="139439"/>
                </a:lnTo>
                <a:lnTo>
                  <a:pt x="119126" y="140468"/>
                </a:lnTo>
                <a:lnTo>
                  <a:pt x="107950" y="147110"/>
                </a:lnTo>
                <a:lnTo>
                  <a:pt x="109982" y="152749"/>
                </a:lnTo>
                <a:lnTo>
                  <a:pt x="133342" y="146589"/>
                </a:lnTo>
                <a:lnTo>
                  <a:pt x="159607" y="140112"/>
                </a:lnTo>
                <a:lnTo>
                  <a:pt x="168599" y="137991"/>
                </a:lnTo>
                <a:lnTo>
                  <a:pt x="177419" y="135959"/>
                </a:lnTo>
                <a:lnTo>
                  <a:pt x="175641" y="130257"/>
                </a:lnTo>
                <a:lnTo>
                  <a:pt x="149618" y="103968"/>
                </a:lnTo>
                <a:lnTo>
                  <a:pt x="147434" y="95154"/>
                </a:lnTo>
                <a:close/>
              </a:path>
              <a:path w="311150" h="173354">
                <a:moveTo>
                  <a:pt x="271052" y="20034"/>
                </a:moveTo>
                <a:lnTo>
                  <a:pt x="218313" y="20034"/>
                </a:lnTo>
                <a:lnTo>
                  <a:pt x="225298" y="20440"/>
                </a:lnTo>
                <a:lnTo>
                  <a:pt x="230632" y="23450"/>
                </a:lnTo>
                <a:lnTo>
                  <a:pt x="235839" y="26460"/>
                </a:lnTo>
                <a:lnTo>
                  <a:pt x="239522" y="32277"/>
                </a:lnTo>
                <a:lnTo>
                  <a:pt x="243713" y="49968"/>
                </a:lnTo>
                <a:lnTo>
                  <a:pt x="227349" y="54609"/>
                </a:lnTo>
                <a:lnTo>
                  <a:pt x="213487" y="59805"/>
                </a:lnTo>
                <a:lnTo>
                  <a:pt x="182880" y="86472"/>
                </a:lnTo>
                <a:lnTo>
                  <a:pt x="181485" y="95154"/>
                </a:lnTo>
                <a:lnTo>
                  <a:pt x="182499" y="103968"/>
                </a:lnTo>
                <a:lnTo>
                  <a:pt x="213169" y="128065"/>
                </a:lnTo>
                <a:lnTo>
                  <a:pt x="220837" y="127828"/>
                </a:lnTo>
                <a:lnTo>
                  <a:pt x="256290" y="107664"/>
                </a:lnTo>
                <a:lnTo>
                  <a:pt x="235712" y="107664"/>
                </a:lnTo>
                <a:lnTo>
                  <a:pt x="230759" y="107270"/>
                </a:lnTo>
                <a:lnTo>
                  <a:pt x="221615" y="103143"/>
                </a:lnTo>
                <a:lnTo>
                  <a:pt x="218440" y="98571"/>
                </a:lnTo>
                <a:lnTo>
                  <a:pt x="214757" y="83699"/>
                </a:lnTo>
                <a:lnTo>
                  <a:pt x="216154" y="77527"/>
                </a:lnTo>
                <a:lnTo>
                  <a:pt x="246507" y="61423"/>
                </a:lnTo>
                <a:lnTo>
                  <a:pt x="281843" y="61423"/>
                </a:lnTo>
                <a:lnTo>
                  <a:pt x="274151" y="29051"/>
                </a:lnTo>
                <a:lnTo>
                  <a:pt x="271452" y="20762"/>
                </a:lnTo>
                <a:lnTo>
                  <a:pt x="271052" y="20034"/>
                </a:lnTo>
                <a:close/>
              </a:path>
              <a:path w="311150" h="173354">
                <a:moveTo>
                  <a:pt x="301334" y="105390"/>
                </a:moveTo>
                <a:lnTo>
                  <a:pt x="258191" y="105390"/>
                </a:lnTo>
                <a:lnTo>
                  <a:pt x="262882" y="110212"/>
                </a:lnTo>
                <a:lnTo>
                  <a:pt x="268573" y="113076"/>
                </a:lnTo>
                <a:lnTo>
                  <a:pt x="275264" y="113979"/>
                </a:lnTo>
                <a:lnTo>
                  <a:pt x="282956" y="112922"/>
                </a:lnTo>
                <a:lnTo>
                  <a:pt x="289280" y="110967"/>
                </a:lnTo>
                <a:lnTo>
                  <a:pt x="295989" y="108156"/>
                </a:lnTo>
                <a:lnTo>
                  <a:pt x="301334" y="105390"/>
                </a:lnTo>
                <a:close/>
              </a:path>
              <a:path w="311150" h="173354">
                <a:moveTo>
                  <a:pt x="281843" y="61423"/>
                </a:moveTo>
                <a:lnTo>
                  <a:pt x="246507" y="61423"/>
                </a:lnTo>
                <a:lnTo>
                  <a:pt x="255270" y="97910"/>
                </a:lnTo>
                <a:lnTo>
                  <a:pt x="251714" y="102063"/>
                </a:lnTo>
                <a:lnTo>
                  <a:pt x="246888" y="104882"/>
                </a:lnTo>
                <a:lnTo>
                  <a:pt x="235712" y="107664"/>
                </a:lnTo>
                <a:lnTo>
                  <a:pt x="256290" y="107664"/>
                </a:lnTo>
                <a:lnTo>
                  <a:pt x="258191" y="105390"/>
                </a:lnTo>
                <a:lnTo>
                  <a:pt x="301334" y="105390"/>
                </a:lnTo>
                <a:lnTo>
                  <a:pt x="303119" y="104467"/>
                </a:lnTo>
                <a:lnTo>
                  <a:pt x="310642" y="99904"/>
                </a:lnTo>
                <a:lnTo>
                  <a:pt x="309091" y="96056"/>
                </a:lnTo>
                <a:lnTo>
                  <a:pt x="295860" y="96043"/>
                </a:lnTo>
                <a:lnTo>
                  <a:pt x="293878" y="95535"/>
                </a:lnTo>
                <a:lnTo>
                  <a:pt x="292481" y="94507"/>
                </a:lnTo>
                <a:lnTo>
                  <a:pt x="290957" y="93465"/>
                </a:lnTo>
                <a:lnTo>
                  <a:pt x="289687" y="91738"/>
                </a:lnTo>
                <a:lnTo>
                  <a:pt x="288798" y="89325"/>
                </a:lnTo>
                <a:lnTo>
                  <a:pt x="287782" y="86925"/>
                </a:lnTo>
                <a:lnTo>
                  <a:pt x="286893" y="83648"/>
                </a:lnTo>
                <a:lnTo>
                  <a:pt x="286131" y="79495"/>
                </a:lnTo>
                <a:lnTo>
                  <a:pt x="281843" y="61423"/>
                </a:lnTo>
                <a:close/>
              </a:path>
              <a:path w="311150" h="173354">
                <a:moveTo>
                  <a:pt x="308483" y="94545"/>
                </a:moveTo>
                <a:lnTo>
                  <a:pt x="304165" y="95535"/>
                </a:lnTo>
                <a:lnTo>
                  <a:pt x="300736" y="96043"/>
                </a:lnTo>
                <a:lnTo>
                  <a:pt x="295910" y="96056"/>
                </a:lnTo>
                <a:lnTo>
                  <a:pt x="309091" y="96056"/>
                </a:lnTo>
                <a:lnTo>
                  <a:pt x="308483" y="94545"/>
                </a:lnTo>
                <a:close/>
              </a:path>
              <a:path w="311150" h="173354">
                <a:moveTo>
                  <a:pt x="148590" y="23412"/>
                </a:moveTo>
                <a:lnTo>
                  <a:pt x="131079" y="28059"/>
                </a:lnTo>
                <a:lnTo>
                  <a:pt x="104707" y="34679"/>
                </a:lnTo>
                <a:lnTo>
                  <a:pt x="81026" y="40201"/>
                </a:lnTo>
                <a:lnTo>
                  <a:pt x="82804" y="45904"/>
                </a:lnTo>
                <a:lnTo>
                  <a:pt x="95758" y="46399"/>
                </a:lnTo>
                <a:lnTo>
                  <a:pt x="97790" y="46577"/>
                </a:lnTo>
                <a:lnTo>
                  <a:pt x="99187" y="47745"/>
                </a:lnTo>
                <a:lnTo>
                  <a:pt x="99853" y="49968"/>
                </a:lnTo>
                <a:lnTo>
                  <a:pt x="100965" y="53524"/>
                </a:lnTo>
                <a:lnTo>
                  <a:pt x="105032" y="69843"/>
                </a:lnTo>
                <a:lnTo>
                  <a:pt x="108585" y="83699"/>
                </a:lnTo>
                <a:lnTo>
                  <a:pt x="64643" y="94621"/>
                </a:lnTo>
                <a:lnTo>
                  <a:pt x="147302" y="94621"/>
                </a:lnTo>
                <a:lnTo>
                  <a:pt x="137670" y="55695"/>
                </a:lnTo>
                <a:lnTo>
                  <a:pt x="135001" y="44596"/>
                </a:lnTo>
                <a:lnTo>
                  <a:pt x="134366" y="41421"/>
                </a:lnTo>
                <a:lnTo>
                  <a:pt x="134112" y="39528"/>
                </a:lnTo>
                <a:lnTo>
                  <a:pt x="134747" y="38068"/>
                </a:lnTo>
                <a:lnTo>
                  <a:pt x="150622" y="29051"/>
                </a:lnTo>
                <a:lnTo>
                  <a:pt x="148590" y="23412"/>
                </a:lnTo>
                <a:close/>
              </a:path>
              <a:path w="311150" h="173354">
                <a:moveTo>
                  <a:pt x="241236" y="0"/>
                </a:moveTo>
                <a:lnTo>
                  <a:pt x="198199" y="11244"/>
                </a:lnTo>
                <a:lnTo>
                  <a:pt x="175133" y="26282"/>
                </a:lnTo>
                <a:lnTo>
                  <a:pt x="180975" y="35096"/>
                </a:lnTo>
                <a:lnTo>
                  <a:pt x="188739" y="30636"/>
                </a:lnTo>
                <a:lnTo>
                  <a:pt x="196040" y="27009"/>
                </a:lnTo>
                <a:lnTo>
                  <a:pt x="202888" y="24216"/>
                </a:lnTo>
                <a:lnTo>
                  <a:pt x="209296" y="22256"/>
                </a:lnTo>
                <a:lnTo>
                  <a:pt x="218313" y="20034"/>
                </a:lnTo>
                <a:lnTo>
                  <a:pt x="271052" y="20034"/>
                </a:lnTo>
                <a:lnTo>
                  <a:pt x="267604" y="13747"/>
                </a:lnTo>
                <a:lnTo>
                  <a:pt x="262637" y="8132"/>
                </a:lnTo>
                <a:lnTo>
                  <a:pt x="256540" y="3917"/>
                </a:lnTo>
                <a:lnTo>
                  <a:pt x="249424" y="1181"/>
                </a:lnTo>
                <a:lnTo>
                  <a:pt x="241236" y="0"/>
                </a:lnTo>
                <a:close/>
              </a:path>
            </a:pathLst>
          </a:custGeom>
          <a:solidFill>
            <a:srgbClr val="8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02322" y="5176535"/>
            <a:ext cx="1448307" cy="6529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0906" y="1209294"/>
            <a:ext cx="10419715" cy="2935605"/>
          </a:xfrm>
          <a:custGeom>
            <a:avLst/>
            <a:gdLst/>
            <a:ahLst/>
            <a:cxnLst/>
            <a:rect l="l" t="t" r="r" b="b"/>
            <a:pathLst>
              <a:path w="10419715" h="2935604">
                <a:moveTo>
                  <a:pt x="0" y="2935223"/>
                </a:moveTo>
                <a:lnTo>
                  <a:pt x="10419588" y="2935223"/>
                </a:lnTo>
                <a:lnTo>
                  <a:pt x="10419588" y="0"/>
                </a:lnTo>
                <a:lnTo>
                  <a:pt x="0" y="0"/>
                </a:lnTo>
                <a:lnTo>
                  <a:pt x="0" y="29352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766127"/>
              </p:ext>
            </p:extLst>
          </p:nvPr>
        </p:nvGraphicFramePr>
        <p:xfrm>
          <a:off x="383666" y="188640"/>
          <a:ext cx="11359515" cy="35870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34115"/>
                <a:gridCol w="25400"/>
              </a:tblGrid>
              <a:tr h="65185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4D133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5122">
                <a:tc>
                  <a:txBody>
                    <a:bodyPr/>
                    <a:lstStyle/>
                    <a:p>
                      <a:pPr marL="395605" indent="0">
                        <a:lnSpc>
                          <a:spcPct val="100000"/>
                        </a:lnSpc>
                        <a:spcBef>
                          <a:spcPts val="405"/>
                        </a:spcBef>
                        <a:buClr>
                          <a:srgbClr val="903062"/>
                        </a:buClr>
                        <a:buSzPct val="91666"/>
                        <a:buFont typeface="Wingdings 2"/>
                        <a:buNone/>
                        <a:tabLst>
                          <a:tab pos="660400" algn="l"/>
                        </a:tabLst>
                      </a:pPr>
                      <a:r>
                        <a:rPr sz="2400" b="1" spc="-5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Включение </a:t>
                      </a: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2400" b="1" spc="-1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текст </a:t>
                      </a:r>
                      <a:r>
                        <a:rPr sz="2400" b="1" spc="-15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дополнительной </a:t>
                      </a:r>
                      <a:r>
                        <a:rPr sz="2400" b="1" spc="-1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информации.</a:t>
                      </a:r>
                      <a:endParaRPr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1435" marB="0">
                    <a:lnL w="38100">
                      <a:solidFill>
                        <a:srgbClr val="FF0000"/>
                      </a:solidFill>
                      <a:prstDash val="solid"/>
                    </a:lnL>
                    <a:lnR w="38100">
                      <a:solidFill>
                        <a:srgbClr val="FF0000"/>
                      </a:solidFill>
                      <a:prstDash val="solid"/>
                    </a:lnR>
                    <a:solidFill>
                      <a:srgbClr val="4D133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D1334"/>
                    </a:solidFill>
                  </a:tcPr>
                </a:tc>
              </a:tr>
              <a:tr h="2340101">
                <a:tc>
                  <a:txBody>
                    <a:bodyPr/>
                    <a:lstStyle/>
                    <a:p>
                      <a:pPr marL="395605" indent="0">
                        <a:lnSpc>
                          <a:spcPts val="2655"/>
                        </a:lnSpc>
                        <a:buClr>
                          <a:srgbClr val="903062"/>
                        </a:buClr>
                        <a:buSzPct val="91666"/>
                        <a:buFont typeface="Wingdings 2"/>
                        <a:buNone/>
                        <a:tabLst>
                          <a:tab pos="660400" algn="l"/>
                        </a:tabLst>
                      </a:pPr>
                      <a:r>
                        <a:rPr sz="2400" spc="-5" dirty="0">
                          <a:solidFill>
                            <a:srgbClr val="3C3C3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Ученик</a:t>
                      </a:r>
                      <a:r>
                        <a:rPr sz="2400" spc="-20" dirty="0">
                          <a:solidFill>
                            <a:srgbClr val="3C3C3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должен</a:t>
                      </a:r>
                      <a:endParaRPr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47370" indent="-457834">
                        <a:lnSpc>
                          <a:spcPct val="100000"/>
                        </a:lnSpc>
                        <a:spcBef>
                          <a:spcPts val="1175"/>
                        </a:spcBef>
                        <a:buClr>
                          <a:srgbClr val="903062"/>
                        </a:buClr>
                        <a:buSzPct val="91666"/>
                        <a:buAutoNum type="arabicParenR"/>
                        <a:tabLst>
                          <a:tab pos="547370" algn="l"/>
                          <a:tab pos="548005" algn="l"/>
                        </a:tabLst>
                      </a:pPr>
                      <a:r>
                        <a:rPr sz="2400" spc="-10" dirty="0">
                          <a:solidFill>
                            <a:srgbClr val="3C3C3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проанализировать </a:t>
                      </a:r>
                      <a:r>
                        <a:rPr sz="2400" spc="-5" dirty="0">
                          <a:solidFill>
                            <a:srgbClr val="3C3C3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высказывание </a:t>
                      </a:r>
                      <a:r>
                        <a:rPr sz="2400" dirty="0">
                          <a:solidFill>
                            <a:srgbClr val="3C3C3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2400" spc="-5" dirty="0">
                          <a:solidFill>
                            <a:srgbClr val="3C3C3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включить </a:t>
                      </a:r>
                      <a:r>
                        <a:rPr sz="2400" dirty="0">
                          <a:solidFill>
                            <a:srgbClr val="3C3C3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его в</a:t>
                      </a:r>
                      <a:r>
                        <a:rPr sz="2400" spc="-65" dirty="0">
                          <a:solidFill>
                            <a:srgbClr val="3C3C3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spc="-30" dirty="0">
                          <a:solidFill>
                            <a:srgbClr val="3C3C3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текст,</a:t>
                      </a:r>
                      <a:endParaRPr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47370" indent="-457834">
                        <a:lnSpc>
                          <a:spcPct val="100000"/>
                        </a:lnSpc>
                        <a:spcBef>
                          <a:spcPts val="1175"/>
                        </a:spcBef>
                        <a:buClr>
                          <a:srgbClr val="903062"/>
                        </a:buClr>
                        <a:buSzPct val="91666"/>
                        <a:buAutoNum type="arabicParenR"/>
                        <a:tabLst>
                          <a:tab pos="547370" algn="l"/>
                          <a:tab pos="548005" algn="l"/>
                        </a:tabLst>
                      </a:pPr>
                      <a:r>
                        <a:rPr sz="2400" spc="-15" dirty="0">
                          <a:solidFill>
                            <a:srgbClr val="3C3C3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определить </a:t>
                      </a:r>
                      <a:r>
                        <a:rPr sz="2400" dirty="0">
                          <a:solidFill>
                            <a:srgbClr val="3C3C3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</a:t>
                      </a:r>
                      <a:r>
                        <a:rPr sz="2400" spc="-15" dirty="0">
                          <a:solidFill>
                            <a:srgbClr val="3C3C3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дополнительной </a:t>
                      </a:r>
                      <a:r>
                        <a:rPr sz="2400" spc="-10" dirty="0">
                          <a:solidFill>
                            <a:srgbClr val="3C3C3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информации </a:t>
                      </a:r>
                      <a:r>
                        <a:rPr sz="2400" dirty="0">
                          <a:solidFill>
                            <a:srgbClr val="3C3C3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2400" spc="-15" dirty="0">
                          <a:solidFill>
                            <a:srgbClr val="3C3C3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исходном</a:t>
                      </a:r>
                      <a:r>
                        <a:rPr sz="2400" spc="-60" dirty="0">
                          <a:solidFill>
                            <a:srgbClr val="3C3C3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spc="-10" dirty="0">
                          <a:solidFill>
                            <a:srgbClr val="3C3C3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тексте,</a:t>
                      </a:r>
                      <a:endParaRPr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47370" indent="-457834">
                        <a:lnSpc>
                          <a:spcPct val="100000"/>
                        </a:lnSpc>
                        <a:spcBef>
                          <a:spcPts val="1180"/>
                        </a:spcBef>
                        <a:buClr>
                          <a:srgbClr val="903062"/>
                        </a:buClr>
                        <a:buSzPct val="91666"/>
                        <a:buAutoNum type="arabicParenR"/>
                        <a:tabLst>
                          <a:tab pos="547370" algn="l"/>
                          <a:tab pos="548005" algn="l"/>
                        </a:tabLst>
                      </a:pPr>
                      <a:r>
                        <a:rPr sz="2400" spc="-15" dirty="0">
                          <a:solidFill>
                            <a:srgbClr val="3C3C3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подготовить </a:t>
                      </a:r>
                      <a:r>
                        <a:rPr sz="2400" spc="-10" dirty="0">
                          <a:solidFill>
                            <a:srgbClr val="3C3C3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подробный </a:t>
                      </a:r>
                      <a:r>
                        <a:rPr sz="2400" spc="-5" dirty="0">
                          <a:solidFill>
                            <a:srgbClr val="3C3C3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пересказ </a:t>
                      </a:r>
                      <a:r>
                        <a:rPr sz="2400" spc="-10" dirty="0">
                          <a:solidFill>
                            <a:srgbClr val="3C3C3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текста </a:t>
                      </a:r>
                      <a:r>
                        <a:rPr sz="2400" dirty="0">
                          <a:solidFill>
                            <a:srgbClr val="3C3C3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sz="2400" spc="-15" dirty="0">
                          <a:solidFill>
                            <a:srgbClr val="3C3C3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учетом</a:t>
                      </a:r>
                      <a:r>
                        <a:rPr sz="2400" spc="-95" dirty="0">
                          <a:solidFill>
                            <a:srgbClr val="3C3C3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spc="-5" dirty="0">
                          <a:solidFill>
                            <a:srgbClr val="3C3C3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включенной</a:t>
                      </a:r>
                      <a:endParaRPr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47370">
                        <a:lnSpc>
                          <a:spcPct val="100000"/>
                        </a:lnSpc>
                      </a:pPr>
                      <a:r>
                        <a:rPr sz="2400" spc="-10" dirty="0">
                          <a:solidFill>
                            <a:srgbClr val="3C3C3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информации.</a:t>
                      </a:r>
                      <a:endParaRPr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38100">
                      <a:solidFill>
                        <a:srgbClr val="FF0000"/>
                      </a:solidFill>
                      <a:prstDash val="solid"/>
                    </a:lnL>
                    <a:lnR w="38100">
                      <a:solidFill>
                        <a:srgbClr val="FF0000"/>
                      </a:solidFill>
                      <a:prstDash val="solid"/>
                    </a:lnR>
                    <a:lnB w="38100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390906" y="4318253"/>
            <a:ext cx="11345036" cy="1502976"/>
          </a:xfrm>
          <a:prstGeom prst="rect">
            <a:avLst/>
          </a:prstGeom>
          <a:ln w="28955">
            <a:solidFill>
              <a:srgbClr val="FF0000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200"/>
              </a:spcBef>
            </a:pPr>
            <a:r>
              <a:rPr sz="2400" b="1" spc="-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</a:t>
            </a:r>
            <a:r>
              <a:rPr sz="2400" b="1" spc="-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6555" marR="680720" indent="-287020">
              <a:lnSpc>
                <a:spcPct val="100000"/>
              </a:lnSpc>
              <a:buFont typeface="Arial"/>
              <a:buChar char="•"/>
              <a:tabLst>
                <a:tab pos="376555" algn="l"/>
                <a:tab pos="377190" algn="l"/>
              </a:tabLst>
            </a:pP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Применить любой способ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цитирования: прямую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речь,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косвенную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речь,  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вводные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конструкции.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6555" indent="-287020">
              <a:lnSpc>
                <a:spcPct val="100000"/>
              </a:lnSpc>
              <a:buFont typeface="Arial"/>
              <a:buChar char="•"/>
              <a:tabLst>
                <a:tab pos="376555" algn="l"/>
                <a:tab pos="377190" algn="l"/>
              </a:tabLst>
            </a:pPr>
            <a:r>
              <a:rPr sz="24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Зачитать</a:t>
            </a:r>
            <a:r>
              <a:rPr sz="2400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высказывание</a:t>
            </a:r>
            <a:r>
              <a:rPr sz="24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5800" y="5994583"/>
            <a:ext cx="11160988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5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sz="2400" b="1" spc="-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пересказе</a:t>
            </a:r>
            <a:r>
              <a:rPr sz="2400" b="1" spc="-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</a:t>
            </a:r>
            <a:r>
              <a:rPr sz="2400" b="1" spc="-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sz="2400" b="1" spc="-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</a:t>
            </a:r>
            <a:r>
              <a:rPr sz="2400" b="1" spc="-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1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пользоваться</a:t>
            </a:r>
            <a:r>
              <a:rPr sz="2400" b="1" spc="-1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2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исходным</a:t>
            </a:r>
            <a:r>
              <a:rPr sz="2400" b="1" spc="-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текстом</a:t>
            </a:r>
            <a:r>
              <a:rPr sz="2400" b="1" spc="-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</a:t>
            </a:r>
            <a:r>
              <a:rPr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любыми</a:t>
            </a:r>
            <a:r>
              <a:rPr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записями</a:t>
            </a:r>
            <a:r>
              <a:rPr sz="2400" b="1" spc="-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400" b="1" spc="-5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</a:t>
            </a:r>
            <a:r>
              <a:rPr sz="2400" b="1" spc="-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400" b="1" spc="-1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цитаты</a:t>
            </a:r>
            <a:r>
              <a:rPr sz="2400" b="1" spc="-1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50742"/>
          <a:stretch/>
        </p:blipFill>
        <p:spPr>
          <a:xfrm>
            <a:off x="6528048" y="2789"/>
            <a:ext cx="518457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407368" y="18123"/>
            <a:ext cx="5112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36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0435" y="342065"/>
            <a:ext cx="11309985" cy="582580"/>
          </a:xfrm>
          <a:custGeom>
            <a:avLst/>
            <a:gdLst/>
            <a:ahLst/>
            <a:cxnLst/>
            <a:rect l="l" t="t" r="r" b="b"/>
            <a:pathLst>
              <a:path w="11309985" h="1190625">
                <a:moveTo>
                  <a:pt x="0" y="1190243"/>
                </a:moveTo>
                <a:lnTo>
                  <a:pt x="11309604" y="1190243"/>
                </a:lnTo>
                <a:lnTo>
                  <a:pt x="11309604" y="0"/>
                </a:lnTo>
                <a:lnTo>
                  <a:pt x="0" y="0"/>
                </a:lnTo>
                <a:lnTo>
                  <a:pt x="0" y="1190243"/>
                </a:lnTo>
                <a:close/>
              </a:path>
            </a:pathLst>
          </a:custGeom>
          <a:solidFill>
            <a:srgbClr val="4D1334"/>
          </a:solidFill>
        </p:spPr>
        <p:txBody>
          <a:bodyPr wrap="square" lIns="0" tIns="0" rIns="0" bIns="0" rtlCol="0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оценивания</a:t>
            </a:r>
            <a:endParaRPr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656876"/>
              </p:ext>
            </p:extLst>
          </p:nvPr>
        </p:nvGraphicFramePr>
        <p:xfrm>
          <a:off x="440435" y="1052736"/>
          <a:ext cx="11309985" cy="4988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3036"/>
                <a:gridCol w="9001000"/>
                <a:gridCol w="1405949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Критерии оценивания подробного пересказа текста с включением приведенного высказывания (П)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П1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Сохранение при пересказе </a:t>
                      </a:r>
                      <a:r>
                        <a:rPr lang="ru-RU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микротем</a:t>
                      </a:r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текста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 основные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микротемы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исходного текста сохранены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Упущена или добавлена одна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микротема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Упущены или добавлены две и более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микротемы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П2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высказыванием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Приведенное высказывание включено в текст во время пересказа уместно, логично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Приведенное высказывание включено в текст во время пересказа неуместно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(или)</a:t>
                      </a:r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логично, или приведенное высказывание не включено в текст во время пересказа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П3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Способы цитирования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Ошибок в цитировании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нет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Допущено одна ошибка в цитировании или более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Максимальное количество баллов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222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0436" y="614172"/>
            <a:ext cx="11309985" cy="1190625"/>
          </a:xfrm>
          <a:prstGeom prst="rect">
            <a:avLst/>
          </a:prstGeom>
          <a:solidFill>
            <a:srgbClr val="4D1334"/>
          </a:solidFill>
        </p:spPr>
        <p:txBody>
          <a:bodyPr vert="horz" wrap="square" lIns="0" tIns="131445" rIns="0" bIns="0" rtlCol="0">
            <a:spAutoFit/>
          </a:bodyPr>
          <a:lstStyle/>
          <a:p>
            <a:pPr marL="231775" marR="2417445">
              <a:lnSpc>
                <a:spcPct val="100000"/>
              </a:lnSpc>
              <a:spcBef>
                <a:spcPts val="1035"/>
              </a:spcBef>
            </a:pPr>
            <a:r>
              <a:rPr sz="32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ЧАСТЬ </a:t>
            </a:r>
            <a:r>
              <a:rPr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2. ЗАДАНИЕ 3. </a:t>
            </a:r>
            <a:r>
              <a:rPr sz="32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МОНОЛОГИЧЕСКОЕ  </a:t>
            </a:r>
            <a:r>
              <a:rPr sz="32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ВЫСКАЗЫВАНИЕ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54527" y="3422141"/>
            <a:ext cx="2009775" cy="23336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9572" y="3756649"/>
            <a:ext cx="2552754" cy="13518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6363" y="3753611"/>
            <a:ext cx="2228088" cy="13213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8779" y="3770376"/>
            <a:ext cx="2477770" cy="1272540"/>
          </a:xfrm>
          <a:custGeom>
            <a:avLst/>
            <a:gdLst/>
            <a:ahLst/>
            <a:cxnLst/>
            <a:rect l="l" t="t" r="r" b="b"/>
            <a:pathLst>
              <a:path w="2477770" h="1272539">
                <a:moveTo>
                  <a:pt x="135191" y="0"/>
                </a:moveTo>
                <a:lnTo>
                  <a:pt x="0" y="522859"/>
                </a:lnTo>
                <a:lnTo>
                  <a:pt x="1887156" y="1010793"/>
                </a:lnTo>
                <a:lnTo>
                  <a:pt x="1819592" y="1272286"/>
                </a:lnTo>
                <a:lnTo>
                  <a:pt x="2477579" y="884555"/>
                </a:lnTo>
                <a:lnTo>
                  <a:pt x="2243939" y="487934"/>
                </a:lnTo>
                <a:lnTo>
                  <a:pt x="2022284" y="487934"/>
                </a:lnTo>
                <a:lnTo>
                  <a:pt x="135191" y="0"/>
                </a:lnTo>
                <a:close/>
              </a:path>
              <a:path w="2477770" h="1272539">
                <a:moveTo>
                  <a:pt x="2089975" y="226568"/>
                </a:moveTo>
                <a:lnTo>
                  <a:pt x="2022284" y="487934"/>
                </a:lnTo>
                <a:lnTo>
                  <a:pt x="2243939" y="487934"/>
                </a:lnTo>
                <a:lnTo>
                  <a:pt x="2089975" y="226568"/>
                </a:lnTo>
                <a:close/>
              </a:path>
            </a:pathLst>
          </a:custGeom>
          <a:solidFill>
            <a:srgbClr val="DAF1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8779" y="3770376"/>
            <a:ext cx="2477770" cy="1272540"/>
          </a:xfrm>
          <a:custGeom>
            <a:avLst/>
            <a:gdLst/>
            <a:ahLst/>
            <a:cxnLst/>
            <a:rect l="l" t="t" r="r" b="b"/>
            <a:pathLst>
              <a:path w="2477770" h="1272539">
                <a:moveTo>
                  <a:pt x="135191" y="0"/>
                </a:moveTo>
                <a:lnTo>
                  <a:pt x="2022284" y="487934"/>
                </a:lnTo>
                <a:lnTo>
                  <a:pt x="2089975" y="226568"/>
                </a:lnTo>
                <a:lnTo>
                  <a:pt x="2477579" y="884555"/>
                </a:lnTo>
                <a:lnTo>
                  <a:pt x="1819592" y="1272286"/>
                </a:lnTo>
                <a:lnTo>
                  <a:pt x="1887156" y="1010793"/>
                </a:lnTo>
                <a:lnTo>
                  <a:pt x="0" y="522859"/>
                </a:lnTo>
                <a:lnTo>
                  <a:pt x="135191" y="0"/>
                </a:lnTo>
                <a:close/>
              </a:path>
            </a:pathLst>
          </a:custGeom>
          <a:ln w="127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01877" y="4006850"/>
            <a:ext cx="86613" cy="1278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76579" y="4206494"/>
            <a:ext cx="285750" cy="183515"/>
          </a:xfrm>
          <a:custGeom>
            <a:avLst/>
            <a:gdLst/>
            <a:ahLst/>
            <a:cxnLst/>
            <a:rect l="l" t="t" r="r" b="b"/>
            <a:pathLst>
              <a:path w="285750" h="183514">
                <a:moveTo>
                  <a:pt x="268355" y="162686"/>
                </a:moveTo>
                <a:lnTo>
                  <a:pt x="233768" y="162686"/>
                </a:lnTo>
                <a:lnTo>
                  <a:pt x="235598" y="169136"/>
                </a:lnTo>
                <a:lnTo>
                  <a:pt x="273681" y="183209"/>
                </a:lnTo>
                <a:lnTo>
                  <a:pt x="282460" y="182752"/>
                </a:lnTo>
                <a:lnTo>
                  <a:pt x="283171" y="177037"/>
                </a:lnTo>
                <a:lnTo>
                  <a:pt x="278866" y="175894"/>
                </a:lnTo>
                <a:lnTo>
                  <a:pt x="275640" y="174751"/>
                </a:lnTo>
                <a:lnTo>
                  <a:pt x="273494" y="173481"/>
                </a:lnTo>
                <a:lnTo>
                  <a:pt x="271348" y="172338"/>
                </a:lnTo>
                <a:lnTo>
                  <a:pt x="269875" y="170941"/>
                </a:lnTo>
                <a:lnTo>
                  <a:pt x="269049" y="169417"/>
                </a:lnTo>
                <a:lnTo>
                  <a:pt x="268236" y="167766"/>
                </a:lnTo>
                <a:lnTo>
                  <a:pt x="267982" y="165607"/>
                </a:lnTo>
                <a:lnTo>
                  <a:pt x="268355" y="162686"/>
                </a:lnTo>
                <a:close/>
              </a:path>
              <a:path w="285750" h="183514">
                <a:moveTo>
                  <a:pt x="203434" y="100897"/>
                </a:moveTo>
                <a:lnTo>
                  <a:pt x="167932" y="125348"/>
                </a:lnTo>
                <a:lnTo>
                  <a:pt x="166829" y="132206"/>
                </a:lnTo>
                <a:lnTo>
                  <a:pt x="166858" y="134365"/>
                </a:lnTo>
                <a:lnTo>
                  <a:pt x="190210" y="164532"/>
                </a:lnTo>
                <a:lnTo>
                  <a:pt x="206708" y="168491"/>
                </a:lnTo>
                <a:lnTo>
                  <a:pt x="215538" y="168195"/>
                </a:lnTo>
                <a:lnTo>
                  <a:pt x="224558" y="166256"/>
                </a:lnTo>
                <a:lnTo>
                  <a:pt x="233768" y="162686"/>
                </a:lnTo>
                <a:lnTo>
                  <a:pt x="268355" y="162686"/>
                </a:lnTo>
                <a:lnTo>
                  <a:pt x="268630" y="160527"/>
                </a:lnTo>
                <a:lnTo>
                  <a:pt x="269392" y="157225"/>
                </a:lnTo>
                <a:lnTo>
                  <a:pt x="269544" y="156717"/>
                </a:lnTo>
                <a:lnTo>
                  <a:pt x="224028" y="156717"/>
                </a:lnTo>
                <a:lnTo>
                  <a:pt x="218097" y="155193"/>
                </a:lnTo>
                <a:lnTo>
                  <a:pt x="212877" y="153923"/>
                </a:lnTo>
                <a:lnTo>
                  <a:pt x="208749" y="151256"/>
                </a:lnTo>
                <a:lnTo>
                  <a:pt x="205727" y="147192"/>
                </a:lnTo>
                <a:lnTo>
                  <a:pt x="202691" y="143255"/>
                </a:lnTo>
                <a:lnTo>
                  <a:pt x="202258" y="139283"/>
                </a:lnTo>
                <a:lnTo>
                  <a:pt x="221485" y="115345"/>
                </a:lnTo>
                <a:lnTo>
                  <a:pt x="280878" y="115345"/>
                </a:lnTo>
                <a:lnTo>
                  <a:pt x="283162" y="106933"/>
                </a:lnTo>
                <a:lnTo>
                  <a:pt x="247383" y="106933"/>
                </a:lnTo>
                <a:lnTo>
                  <a:pt x="230828" y="103270"/>
                </a:lnTo>
                <a:lnTo>
                  <a:pt x="216179" y="101250"/>
                </a:lnTo>
                <a:lnTo>
                  <a:pt x="203434" y="100897"/>
                </a:lnTo>
                <a:close/>
              </a:path>
              <a:path w="285750" h="183514">
                <a:moveTo>
                  <a:pt x="280878" y="115345"/>
                </a:moveTo>
                <a:lnTo>
                  <a:pt x="221485" y="115345"/>
                </a:lnTo>
                <a:lnTo>
                  <a:pt x="227936" y="115427"/>
                </a:lnTo>
                <a:lnTo>
                  <a:pt x="235582" y="116437"/>
                </a:lnTo>
                <a:lnTo>
                  <a:pt x="244424" y="118363"/>
                </a:lnTo>
                <a:lnTo>
                  <a:pt x="234797" y="154685"/>
                </a:lnTo>
                <a:lnTo>
                  <a:pt x="229590" y="156590"/>
                </a:lnTo>
                <a:lnTo>
                  <a:pt x="224028" y="156717"/>
                </a:lnTo>
                <a:lnTo>
                  <a:pt x="269544" y="156717"/>
                </a:lnTo>
                <a:lnTo>
                  <a:pt x="270611" y="153161"/>
                </a:lnTo>
                <a:lnTo>
                  <a:pt x="280878" y="115345"/>
                </a:lnTo>
                <a:close/>
              </a:path>
              <a:path w="285750" h="183514">
                <a:moveTo>
                  <a:pt x="148675" y="72389"/>
                </a:moveTo>
                <a:lnTo>
                  <a:pt x="65760" y="72389"/>
                </a:lnTo>
                <a:lnTo>
                  <a:pt x="109562" y="83692"/>
                </a:lnTo>
                <a:lnTo>
                  <a:pt x="100935" y="116966"/>
                </a:lnTo>
                <a:lnTo>
                  <a:pt x="81749" y="127634"/>
                </a:lnTo>
                <a:lnTo>
                  <a:pt x="80860" y="133603"/>
                </a:lnTo>
                <a:lnTo>
                  <a:pt x="96083" y="137255"/>
                </a:lnTo>
                <a:lnTo>
                  <a:pt x="112953" y="141477"/>
                </a:lnTo>
                <a:lnTo>
                  <a:pt x="148234" y="151002"/>
                </a:lnTo>
                <a:lnTo>
                  <a:pt x="149364" y="145160"/>
                </a:lnTo>
                <a:lnTo>
                  <a:pt x="135407" y="137032"/>
                </a:lnTo>
                <a:lnTo>
                  <a:pt x="133718" y="136016"/>
                </a:lnTo>
                <a:lnTo>
                  <a:pt x="133057" y="134365"/>
                </a:lnTo>
                <a:lnTo>
                  <a:pt x="133464" y="132206"/>
                </a:lnTo>
                <a:lnTo>
                  <a:pt x="134586" y="127126"/>
                </a:lnTo>
                <a:lnTo>
                  <a:pt x="136014" y="121284"/>
                </a:lnTo>
                <a:lnTo>
                  <a:pt x="148675" y="72389"/>
                </a:lnTo>
                <a:close/>
              </a:path>
              <a:path w="285750" h="183514">
                <a:moveTo>
                  <a:pt x="28244" y="0"/>
                </a:moveTo>
                <a:lnTo>
                  <a:pt x="27114" y="5841"/>
                </a:lnTo>
                <a:lnTo>
                  <a:pt x="41186" y="13969"/>
                </a:lnTo>
                <a:lnTo>
                  <a:pt x="42887" y="14985"/>
                </a:lnTo>
                <a:lnTo>
                  <a:pt x="43535" y="16636"/>
                </a:lnTo>
                <a:lnTo>
                  <a:pt x="43129" y="18922"/>
                </a:lnTo>
                <a:lnTo>
                  <a:pt x="42341" y="22605"/>
                </a:lnTo>
                <a:lnTo>
                  <a:pt x="23609" y="95376"/>
                </a:lnTo>
                <a:lnTo>
                  <a:pt x="888" y="106806"/>
                </a:lnTo>
                <a:lnTo>
                  <a:pt x="0" y="112775"/>
                </a:lnTo>
                <a:lnTo>
                  <a:pt x="8796" y="114823"/>
                </a:lnTo>
                <a:lnTo>
                  <a:pt x="26531" y="119205"/>
                </a:lnTo>
                <a:lnTo>
                  <a:pt x="52108" y="125904"/>
                </a:lnTo>
                <a:lnTo>
                  <a:pt x="67373" y="130174"/>
                </a:lnTo>
                <a:lnTo>
                  <a:pt x="68516" y="124205"/>
                </a:lnTo>
                <a:lnTo>
                  <a:pt x="55829" y="116585"/>
                </a:lnTo>
                <a:lnTo>
                  <a:pt x="55181" y="114934"/>
                </a:lnTo>
                <a:lnTo>
                  <a:pt x="55587" y="112648"/>
                </a:lnTo>
                <a:lnTo>
                  <a:pt x="56375" y="108965"/>
                </a:lnTo>
                <a:lnTo>
                  <a:pt x="58473" y="100583"/>
                </a:lnTo>
                <a:lnTo>
                  <a:pt x="65760" y="72389"/>
                </a:lnTo>
                <a:lnTo>
                  <a:pt x="148675" y="72389"/>
                </a:lnTo>
                <a:lnTo>
                  <a:pt x="112509" y="72262"/>
                </a:lnTo>
                <a:lnTo>
                  <a:pt x="68719" y="60959"/>
                </a:lnTo>
                <a:lnTo>
                  <a:pt x="79781" y="23875"/>
                </a:lnTo>
                <a:lnTo>
                  <a:pt x="94729" y="23367"/>
                </a:lnTo>
                <a:lnTo>
                  <a:pt x="95618" y="17398"/>
                </a:lnTo>
                <a:lnTo>
                  <a:pt x="88210" y="15686"/>
                </a:lnTo>
                <a:lnTo>
                  <a:pt x="72161" y="11737"/>
                </a:lnTo>
                <a:lnTo>
                  <a:pt x="45923" y="4857"/>
                </a:lnTo>
                <a:lnTo>
                  <a:pt x="28244" y="0"/>
                </a:lnTo>
                <a:close/>
              </a:path>
              <a:path w="285750" h="183514">
                <a:moveTo>
                  <a:pt x="271620" y="63793"/>
                </a:moveTo>
                <a:lnTo>
                  <a:pt x="208292" y="63793"/>
                </a:lnTo>
                <a:lnTo>
                  <a:pt x="216465" y="64103"/>
                </a:lnTo>
                <a:lnTo>
                  <a:pt x="223847" y="64936"/>
                </a:lnTo>
                <a:lnTo>
                  <a:pt x="230441" y="66293"/>
                </a:lnTo>
                <a:lnTo>
                  <a:pt x="239344" y="68579"/>
                </a:lnTo>
                <a:lnTo>
                  <a:pt x="245376" y="72262"/>
                </a:lnTo>
                <a:lnTo>
                  <a:pt x="248538" y="77469"/>
                </a:lnTo>
                <a:lnTo>
                  <a:pt x="251701" y="82549"/>
                </a:lnTo>
                <a:lnTo>
                  <a:pt x="252133" y="89407"/>
                </a:lnTo>
                <a:lnTo>
                  <a:pt x="249834" y="98043"/>
                </a:lnTo>
                <a:lnTo>
                  <a:pt x="247383" y="106933"/>
                </a:lnTo>
                <a:lnTo>
                  <a:pt x="283162" y="106933"/>
                </a:lnTo>
                <a:lnTo>
                  <a:pt x="284162" y="103250"/>
                </a:lnTo>
                <a:lnTo>
                  <a:pt x="285748" y="94557"/>
                </a:lnTo>
                <a:lnTo>
                  <a:pt x="285702" y="86566"/>
                </a:lnTo>
                <a:lnTo>
                  <a:pt x="284023" y="79265"/>
                </a:lnTo>
                <a:lnTo>
                  <a:pt x="280708" y="72643"/>
                </a:lnTo>
                <a:lnTo>
                  <a:pt x="275738" y="66861"/>
                </a:lnTo>
                <a:lnTo>
                  <a:pt x="271620" y="63793"/>
                </a:lnTo>
                <a:close/>
              </a:path>
              <a:path w="285750" h="183514">
                <a:moveTo>
                  <a:pt x="109092" y="20954"/>
                </a:moveTo>
                <a:lnTo>
                  <a:pt x="107962" y="26796"/>
                </a:lnTo>
                <a:lnTo>
                  <a:pt x="119100" y="33400"/>
                </a:lnTo>
                <a:lnTo>
                  <a:pt x="120776" y="34543"/>
                </a:lnTo>
                <a:lnTo>
                  <a:pt x="121411" y="36194"/>
                </a:lnTo>
                <a:lnTo>
                  <a:pt x="120935" y="38734"/>
                </a:lnTo>
                <a:lnTo>
                  <a:pt x="120218" y="42036"/>
                </a:lnTo>
                <a:lnTo>
                  <a:pt x="118579" y="48767"/>
                </a:lnTo>
                <a:lnTo>
                  <a:pt x="112509" y="72262"/>
                </a:lnTo>
                <a:lnTo>
                  <a:pt x="148708" y="72262"/>
                </a:lnTo>
                <a:lnTo>
                  <a:pt x="157340" y="44576"/>
                </a:lnTo>
                <a:lnTo>
                  <a:pt x="159334" y="44576"/>
                </a:lnTo>
                <a:lnTo>
                  <a:pt x="175577" y="44195"/>
                </a:lnTo>
                <a:lnTo>
                  <a:pt x="176479" y="38353"/>
                </a:lnTo>
                <a:lnTo>
                  <a:pt x="141008" y="29590"/>
                </a:lnTo>
                <a:lnTo>
                  <a:pt x="109092" y="20954"/>
                </a:lnTo>
                <a:close/>
              </a:path>
              <a:path w="285750" h="183514">
                <a:moveTo>
                  <a:pt x="225850" y="51276"/>
                </a:moveTo>
                <a:lnTo>
                  <a:pt x="212453" y="51681"/>
                </a:lnTo>
                <a:lnTo>
                  <a:pt x="198437" y="53466"/>
                </a:lnTo>
                <a:lnTo>
                  <a:pt x="199326" y="64007"/>
                </a:lnTo>
                <a:lnTo>
                  <a:pt x="208292" y="63793"/>
                </a:lnTo>
                <a:lnTo>
                  <a:pt x="271620" y="63793"/>
                </a:lnTo>
                <a:lnTo>
                  <a:pt x="269095" y="61912"/>
                </a:lnTo>
                <a:lnTo>
                  <a:pt x="260778" y="57820"/>
                </a:lnTo>
                <a:lnTo>
                  <a:pt x="250786" y="54609"/>
                </a:lnTo>
                <a:lnTo>
                  <a:pt x="238628" y="52252"/>
                </a:lnTo>
                <a:lnTo>
                  <a:pt x="225850" y="51276"/>
                </a:lnTo>
                <a:close/>
              </a:path>
            </a:pathLst>
          </a:custGeom>
          <a:solidFill>
            <a:srgbClr val="8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18895" y="4038982"/>
            <a:ext cx="1403400" cy="7633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16067" y="3095244"/>
            <a:ext cx="2532888" cy="13792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01640" y="3305555"/>
            <a:ext cx="1877567" cy="12755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64582" y="3122041"/>
            <a:ext cx="2442845" cy="1284605"/>
          </a:xfrm>
          <a:custGeom>
            <a:avLst/>
            <a:gdLst/>
            <a:ahLst/>
            <a:cxnLst/>
            <a:rect l="l" t="t" r="r" b="b"/>
            <a:pathLst>
              <a:path w="2442845" h="1284604">
                <a:moveTo>
                  <a:pt x="2418342" y="828040"/>
                </a:moveTo>
                <a:lnTo>
                  <a:pt x="482853" y="828040"/>
                </a:lnTo>
                <a:lnTo>
                  <a:pt x="2304034" y="1284224"/>
                </a:lnTo>
                <a:lnTo>
                  <a:pt x="2418342" y="828040"/>
                </a:lnTo>
                <a:close/>
              </a:path>
              <a:path w="2442845" h="1284604">
                <a:moveTo>
                  <a:pt x="690244" y="0"/>
                </a:moveTo>
                <a:lnTo>
                  <a:pt x="0" y="413766"/>
                </a:lnTo>
                <a:lnTo>
                  <a:pt x="413638" y="1104011"/>
                </a:lnTo>
                <a:lnTo>
                  <a:pt x="482853" y="828040"/>
                </a:lnTo>
                <a:lnTo>
                  <a:pt x="2418342" y="828040"/>
                </a:lnTo>
                <a:lnTo>
                  <a:pt x="2442337" y="732282"/>
                </a:lnTo>
                <a:lnTo>
                  <a:pt x="621156" y="275971"/>
                </a:lnTo>
                <a:lnTo>
                  <a:pt x="690244" y="0"/>
                </a:lnTo>
                <a:close/>
              </a:path>
            </a:pathLst>
          </a:custGeom>
          <a:solidFill>
            <a:srgbClr val="DAF1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64582" y="3122041"/>
            <a:ext cx="2442845" cy="1284605"/>
          </a:xfrm>
          <a:custGeom>
            <a:avLst/>
            <a:gdLst/>
            <a:ahLst/>
            <a:cxnLst/>
            <a:rect l="l" t="t" r="r" b="b"/>
            <a:pathLst>
              <a:path w="2442845" h="1284604">
                <a:moveTo>
                  <a:pt x="2442337" y="732282"/>
                </a:moveTo>
                <a:lnTo>
                  <a:pt x="621156" y="275971"/>
                </a:lnTo>
                <a:lnTo>
                  <a:pt x="690244" y="0"/>
                </a:lnTo>
                <a:lnTo>
                  <a:pt x="0" y="413766"/>
                </a:lnTo>
                <a:lnTo>
                  <a:pt x="413638" y="1104011"/>
                </a:lnTo>
                <a:lnTo>
                  <a:pt x="482853" y="828040"/>
                </a:lnTo>
                <a:lnTo>
                  <a:pt x="2304034" y="1284224"/>
                </a:lnTo>
                <a:lnTo>
                  <a:pt x="2442337" y="732282"/>
                </a:lnTo>
                <a:close/>
              </a:path>
            </a:pathLst>
          </a:custGeom>
          <a:ln w="12700">
            <a:solidFill>
              <a:srgbClr val="4512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928867" y="3557190"/>
            <a:ext cx="133842" cy="1668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49290" y="3814826"/>
            <a:ext cx="285750" cy="181610"/>
          </a:xfrm>
          <a:custGeom>
            <a:avLst/>
            <a:gdLst/>
            <a:ahLst/>
            <a:cxnLst/>
            <a:rect l="l" t="t" r="r" b="b"/>
            <a:pathLst>
              <a:path w="285750" h="181610">
                <a:moveTo>
                  <a:pt x="268641" y="161036"/>
                </a:moveTo>
                <a:lnTo>
                  <a:pt x="234061" y="161036"/>
                </a:lnTo>
                <a:lnTo>
                  <a:pt x="235991" y="167536"/>
                </a:lnTo>
                <a:lnTo>
                  <a:pt x="274193" y="181324"/>
                </a:lnTo>
                <a:lnTo>
                  <a:pt x="282956" y="180848"/>
                </a:lnTo>
                <a:lnTo>
                  <a:pt x="283590" y="175132"/>
                </a:lnTo>
                <a:lnTo>
                  <a:pt x="279273" y="173990"/>
                </a:lnTo>
                <a:lnTo>
                  <a:pt x="276098" y="172847"/>
                </a:lnTo>
                <a:lnTo>
                  <a:pt x="271780" y="170561"/>
                </a:lnTo>
                <a:lnTo>
                  <a:pt x="270256" y="169163"/>
                </a:lnTo>
                <a:lnTo>
                  <a:pt x="269494" y="167512"/>
                </a:lnTo>
                <a:lnTo>
                  <a:pt x="268605" y="165862"/>
                </a:lnTo>
                <a:lnTo>
                  <a:pt x="268466" y="164754"/>
                </a:lnTo>
                <a:lnTo>
                  <a:pt x="268402" y="163318"/>
                </a:lnTo>
                <a:lnTo>
                  <a:pt x="268641" y="161036"/>
                </a:lnTo>
                <a:close/>
              </a:path>
              <a:path w="285750" h="181610">
                <a:moveTo>
                  <a:pt x="203317" y="99532"/>
                </a:moveTo>
                <a:lnTo>
                  <a:pt x="168021" y="124206"/>
                </a:lnTo>
                <a:lnTo>
                  <a:pt x="166939" y="131318"/>
                </a:lnTo>
                <a:lnTo>
                  <a:pt x="167011" y="133223"/>
                </a:lnTo>
                <a:lnTo>
                  <a:pt x="190619" y="163318"/>
                </a:lnTo>
                <a:lnTo>
                  <a:pt x="207093" y="167143"/>
                </a:lnTo>
                <a:lnTo>
                  <a:pt x="215900" y="166782"/>
                </a:lnTo>
                <a:lnTo>
                  <a:pt x="224897" y="164754"/>
                </a:lnTo>
                <a:lnTo>
                  <a:pt x="234061" y="161036"/>
                </a:lnTo>
                <a:lnTo>
                  <a:pt x="268641" y="161036"/>
                </a:lnTo>
                <a:lnTo>
                  <a:pt x="268986" y="158623"/>
                </a:lnTo>
                <a:lnTo>
                  <a:pt x="269748" y="155321"/>
                </a:lnTo>
                <a:lnTo>
                  <a:pt x="224282" y="155321"/>
                </a:lnTo>
                <a:lnTo>
                  <a:pt x="218312" y="153797"/>
                </a:lnTo>
                <a:lnTo>
                  <a:pt x="213106" y="152400"/>
                </a:lnTo>
                <a:lnTo>
                  <a:pt x="209042" y="149860"/>
                </a:lnTo>
                <a:lnTo>
                  <a:pt x="205994" y="145796"/>
                </a:lnTo>
                <a:lnTo>
                  <a:pt x="202946" y="141859"/>
                </a:lnTo>
                <a:lnTo>
                  <a:pt x="202232" y="136747"/>
                </a:lnTo>
                <a:lnTo>
                  <a:pt x="202215" y="136271"/>
                </a:lnTo>
                <a:lnTo>
                  <a:pt x="203962" y="129286"/>
                </a:lnTo>
                <a:lnTo>
                  <a:pt x="205994" y="121538"/>
                </a:lnTo>
                <a:lnTo>
                  <a:pt x="210058" y="116712"/>
                </a:lnTo>
                <a:lnTo>
                  <a:pt x="216281" y="114807"/>
                </a:lnTo>
                <a:lnTo>
                  <a:pt x="221472" y="113855"/>
                </a:lnTo>
                <a:lnTo>
                  <a:pt x="280788" y="113855"/>
                </a:lnTo>
                <a:lnTo>
                  <a:pt x="283057" y="105282"/>
                </a:lnTo>
                <a:lnTo>
                  <a:pt x="247269" y="105282"/>
                </a:lnTo>
                <a:lnTo>
                  <a:pt x="230697" y="101715"/>
                </a:lnTo>
                <a:lnTo>
                  <a:pt x="216042" y="99790"/>
                </a:lnTo>
                <a:lnTo>
                  <a:pt x="203317" y="99532"/>
                </a:lnTo>
                <a:close/>
              </a:path>
              <a:path w="285750" h="181610">
                <a:moveTo>
                  <a:pt x="280788" y="113855"/>
                </a:moveTo>
                <a:lnTo>
                  <a:pt x="227901" y="113855"/>
                </a:lnTo>
                <a:lnTo>
                  <a:pt x="235569" y="114807"/>
                </a:lnTo>
                <a:lnTo>
                  <a:pt x="244475" y="116712"/>
                </a:lnTo>
                <a:lnTo>
                  <a:pt x="235076" y="153035"/>
                </a:lnTo>
                <a:lnTo>
                  <a:pt x="229870" y="155067"/>
                </a:lnTo>
                <a:lnTo>
                  <a:pt x="224282" y="155321"/>
                </a:lnTo>
                <a:lnTo>
                  <a:pt x="269748" y="155321"/>
                </a:lnTo>
                <a:lnTo>
                  <a:pt x="271260" y="149860"/>
                </a:lnTo>
                <a:lnTo>
                  <a:pt x="280788" y="113855"/>
                </a:lnTo>
                <a:close/>
              </a:path>
              <a:path w="285750" h="181610">
                <a:moveTo>
                  <a:pt x="148140" y="72009"/>
                </a:moveTo>
                <a:lnTo>
                  <a:pt x="65405" y="72009"/>
                </a:lnTo>
                <a:lnTo>
                  <a:pt x="109347" y="83057"/>
                </a:lnTo>
                <a:lnTo>
                  <a:pt x="102782" y="108965"/>
                </a:lnTo>
                <a:lnTo>
                  <a:pt x="96900" y="126618"/>
                </a:lnTo>
                <a:lnTo>
                  <a:pt x="94869" y="126618"/>
                </a:lnTo>
                <a:lnTo>
                  <a:pt x="81787" y="127254"/>
                </a:lnTo>
                <a:lnTo>
                  <a:pt x="81025" y="133223"/>
                </a:lnTo>
                <a:lnTo>
                  <a:pt x="88403" y="134913"/>
                </a:lnTo>
                <a:lnTo>
                  <a:pt x="113157" y="140843"/>
                </a:lnTo>
                <a:lnTo>
                  <a:pt x="130762" y="145335"/>
                </a:lnTo>
                <a:lnTo>
                  <a:pt x="148462" y="150113"/>
                </a:lnTo>
                <a:lnTo>
                  <a:pt x="149606" y="144272"/>
                </a:lnTo>
                <a:lnTo>
                  <a:pt x="135509" y="136271"/>
                </a:lnTo>
                <a:lnTo>
                  <a:pt x="133858" y="135255"/>
                </a:lnTo>
                <a:lnTo>
                  <a:pt x="133223" y="133604"/>
                </a:lnTo>
                <a:lnTo>
                  <a:pt x="133604" y="131318"/>
                </a:lnTo>
                <a:lnTo>
                  <a:pt x="134424" y="127254"/>
                </a:lnTo>
                <a:lnTo>
                  <a:pt x="135921" y="120776"/>
                </a:lnTo>
                <a:lnTo>
                  <a:pt x="148140" y="72009"/>
                </a:lnTo>
                <a:close/>
              </a:path>
              <a:path w="285750" h="181610">
                <a:moveTo>
                  <a:pt x="27305" y="0"/>
                </a:moveTo>
                <a:lnTo>
                  <a:pt x="26288" y="5842"/>
                </a:lnTo>
                <a:lnTo>
                  <a:pt x="42163" y="14859"/>
                </a:lnTo>
                <a:lnTo>
                  <a:pt x="42799" y="16510"/>
                </a:lnTo>
                <a:lnTo>
                  <a:pt x="42418" y="18668"/>
                </a:lnTo>
                <a:lnTo>
                  <a:pt x="41682" y="22344"/>
                </a:lnTo>
                <a:lnTo>
                  <a:pt x="25273" y="88011"/>
                </a:lnTo>
                <a:lnTo>
                  <a:pt x="23495" y="95376"/>
                </a:lnTo>
                <a:lnTo>
                  <a:pt x="762" y="106934"/>
                </a:lnTo>
                <a:lnTo>
                  <a:pt x="0" y="112903"/>
                </a:lnTo>
                <a:lnTo>
                  <a:pt x="17637" y="117014"/>
                </a:lnTo>
                <a:lnTo>
                  <a:pt x="44059" y="123578"/>
                </a:lnTo>
                <a:lnTo>
                  <a:pt x="67437" y="129793"/>
                </a:lnTo>
                <a:lnTo>
                  <a:pt x="68580" y="123951"/>
                </a:lnTo>
                <a:lnTo>
                  <a:pt x="57531" y="117348"/>
                </a:lnTo>
                <a:lnTo>
                  <a:pt x="55880" y="116331"/>
                </a:lnTo>
                <a:lnTo>
                  <a:pt x="55118" y="114681"/>
                </a:lnTo>
                <a:lnTo>
                  <a:pt x="55499" y="112522"/>
                </a:lnTo>
                <a:lnTo>
                  <a:pt x="56261" y="108712"/>
                </a:lnTo>
                <a:lnTo>
                  <a:pt x="58532" y="99532"/>
                </a:lnTo>
                <a:lnTo>
                  <a:pt x="60325" y="92456"/>
                </a:lnTo>
                <a:lnTo>
                  <a:pt x="65405" y="72009"/>
                </a:lnTo>
                <a:lnTo>
                  <a:pt x="148140" y="72009"/>
                </a:lnTo>
                <a:lnTo>
                  <a:pt x="148267" y="71500"/>
                </a:lnTo>
                <a:lnTo>
                  <a:pt x="112140" y="71500"/>
                </a:lnTo>
                <a:lnTo>
                  <a:pt x="68325" y="60579"/>
                </a:lnTo>
                <a:lnTo>
                  <a:pt x="79121" y="23494"/>
                </a:lnTo>
                <a:lnTo>
                  <a:pt x="93980" y="22860"/>
                </a:lnTo>
                <a:lnTo>
                  <a:pt x="94869" y="16891"/>
                </a:lnTo>
                <a:lnTo>
                  <a:pt x="71383" y="11390"/>
                </a:lnTo>
                <a:lnTo>
                  <a:pt x="62737" y="9271"/>
                </a:lnTo>
                <a:lnTo>
                  <a:pt x="27305" y="0"/>
                </a:lnTo>
                <a:close/>
              </a:path>
              <a:path w="285750" h="181610">
                <a:moveTo>
                  <a:pt x="271918" y="62430"/>
                </a:moveTo>
                <a:lnTo>
                  <a:pt x="207887" y="62430"/>
                </a:lnTo>
                <a:lnTo>
                  <a:pt x="216058" y="62658"/>
                </a:lnTo>
                <a:lnTo>
                  <a:pt x="223420" y="63434"/>
                </a:lnTo>
                <a:lnTo>
                  <a:pt x="251968" y="87756"/>
                </a:lnTo>
                <a:lnTo>
                  <a:pt x="247269" y="105282"/>
                </a:lnTo>
                <a:lnTo>
                  <a:pt x="283057" y="105282"/>
                </a:lnTo>
                <a:lnTo>
                  <a:pt x="284099" y="101346"/>
                </a:lnTo>
                <a:lnTo>
                  <a:pt x="285595" y="92581"/>
                </a:lnTo>
                <a:lnTo>
                  <a:pt x="285496" y="84566"/>
                </a:lnTo>
                <a:lnTo>
                  <a:pt x="283777" y="77289"/>
                </a:lnTo>
                <a:lnTo>
                  <a:pt x="280415" y="70738"/>
                </a:lnTo>
                <a:lnTo>
                  <a:pt x="275391" y="64976"/>
                </a:lnTo>
                <a:lnTo>
                  <a:pt x="271918" y="62430"/>
                </a:lnTo>
                <a:close/>
              </a:path>
              <a:path w="285750" h="181610">
                <a:moveTo>
                  <a:pt x="108331" y="20319"/>
                </a:moveTo>
                <a:lnTo>
                  <a:pt x="107314" y="26162"/>
                </a:lnTo>
                <a:lnTo>
                  <a:pt x="118490" y="32638"/>
                </a:lnTo>
                <a:lnTo>
                  <a:pt x="120142" y="33781"/>
                </a:lnTo>
                <a:lnTo>
                  <a:pt x="120776" y="35432"/>
                </a:lnTo>
                <a:lnTo>
                  <a:pt x="120396" y="37592"/>
                </a:lnTo>
                <a:lnTo>
                  <a:pt x="119634" y="41401"/>
                </a:lnTo>
                <a:lnTo>
                  <a:pt x="118110" y="48006"/>
                </a:lnTo>
                <a:lnTo>
                  <a:pt x="115697" y="57657"/>
                </a:lnTo>
                <a:lnTo>
                  <a:pt x="112140" y="71500"/>
                </a:lnTo>
                <a:lnTo>
                  <a:pt x="148267" y="71500"/>
                </a:lnTo>
                <a:lnTo>
                  <a:pt x="175006" y="43053"/>
                </a:lnTo>
                <a:lnTo>
                  <a:pt x="175895" y="37211"/>
                </a:lnTo>
                <a:lnTo>
                  <a:pt x="140335" y="28701"/>
                </a:lnTo>
                <a:lnTo>
                  <a:pt x="115831" y="22344"/>
                </a:lnTo>
                <a:lnTo>
                  <a:pt x="108331" y="20319"/>
                </a:lnTo>
                <a:close/>
              </a:path>
              <a:path w="285750" h="181610">
                <a:moveTo>
                  <a:pt x="225345" y="49704"/>
                </a:moveTo>
                <a:lnTo>
                  <a:pt x="211972" y="50242"/>
                </a:lnTo>
                <a:lnTo>
                  <a:pt x="197993" y="52197"/>
                </a:lnTo>
                <a:lnTo>
                  <a:pt x="198882" y="62737"/>
                </a:lnTo>
                <a:lnTo>
                  <a:pt x="207887" y="62430"/>
                </a:lnTo>
                <a:lnTo>
                  <a:pt x="271918" y="62430"/>
                </a:lnTo>
                <a:lnTo>
                  <a:pt x="268700" y="60070"/>
                </a:lnTo>
                <a:lnTo>
                  <a:pt x="260342" y="56022"/>
                </a:lnTo>
                <a:lnTo>
                  <a:pt x="250317" y="52831"/>
                </a:lnTo>
                <a:lnTo>
                  <a:pt x="238123" y="50571"/>
                </a:lnTo>
                <a:lnTo>
                  <a:pt x="225345" y="49704"/>
                </a:lnTo>
                <a:close/>
              </a:path>
            </a:pathLst>
          </a:custGeom>
          <a:solidFill>
            <a:srgbClr val="8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091046" y="3592829"/>
            <a:ext cx="1051178" cy="66827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063483" y="2342388"/>
            <a:ext cx="2876556" cy="39905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0436" y="614172"/>
            <a:ext cx="11309985" cy="1190625"/>
          </a:xfrm>
          <a:custGeom>
            <a:avLst/>
            <a:gdLst/>
            <a:ahLst/>
            <a:cxnLst/>
            <a:rect l="l" t="t" r="r" b="b"/>
            <a:pathLst>
              <a:path w="11309985" h="1190625">
                <a:moveTo>
                  <a:pt x="0" y="1190243"/>
                </a:moveTo>
                <a:lnTo>
                  <a:pt x="11309604" y="1190243"/>
                </a:lnTo>
                <a:lnTo>
                  <a:pt x="11309604" y="0"/>
                </a:lnTo>
                <a:lnTo>
                  <a:pt x="0" y="0"/>
                </a:lnTo>
                <a:lnTo>
                  <a:pt x="0" y="1190243"/>
                </a:lnTo>
                <a:close/>
              </a:path>
            </a:pathLst>
          </a:custGeom>
          <a:solidFill>
            <a:srgbClr val="4D1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-20610"/>
            <a:ext cx="1029714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9376" y="117199"/>
            <a:ext cx="11309985" cy="719513"/>
          </a:xfrm>
          <a:custGeom>
            <a:avLst/>
            <a:gdLst/>
            <a:ahLst/>
            <a:cxnLst/>
            <a:rect l="l" t="t" r="r" b="b"/>
            <a:pathLst>
              <a:path w="11309985" h="1190625">
                <a:moveTo>
                  <a:pt x="0" y="1190243"/>
                </a:moveTo>
                <a:lnTo>
                  <a:pt x="11309604" y="1190243"/>
                </a:lnTo>
                <a:lnTo>
                  <a:pt x="11309604" y="0"/>
                </a:lnTo>
                <a:lnTo>
                  <a:pt x="0" y="0"/>
                </a:lnTo>
                <a:lnTo>
                  <a:pt x="0" y="1190243"/>
                </a:lnTo>
                <a:close/>
              </a:path>
            </a:pathLst>
          </a:custGeom>
          <a:solidFill>
            <a:srgbClr val="4D1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7993" y="281372"/>
            <a:ext cx="3995192" cy="32472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616280" y="1052736"/>
            <a:ext cx="3307495" cy="3900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516" y="2348880"/>
            <a:ext cx="3968561" cy="27688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605" y="3714160"/>
            <a:ext cx="3708450" cy="2702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0436" y="614172"/>
            <a:ext cx="11309985" cy="1190625"/>
          </a:xfrm>
          <a:prstGeom prst="rect">
            <a:avLst/>
          </a:prstGeom>
          <a:solidFill>
            <a:srgbClr val="4D1334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150"/>
          </a:p>
          <a:p>
            <a:pPr marL="231775">
              <a:lnSpc>
                <a:spcPct val="100000"/>
              </a:lnSpc>
            </a:pPr>
            <a:r>
              <a:rPr sz="2800" spc="-25" dirty="0">
                <a:solidFill>
                  <a:srgbClr val="FFFFFF"/>
                </a:solidFill>
                <a:latin typeface="Corbel"/>
                <a:cs typeface="Corbel"/>
              </a:rPr>
              <a:t>ИТОГОВОЕ </a:t>
            </a:r>
            <a:r>
              <a:rPr sz="2800" spc="-15" dirty="0">
                <a:solidFill>
                  <a:srgbClr val="FFFFFF"/>
                </a:solidFill>
                <a:latin typeface="Corbel"/>
                <a:cs typeface="Corbel"/>
              </a:rPr>
              <a:t>СОБЕСЕДОВАНИЕ 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ПО </a:t>
            </a:r>
            <a:r>
              <a:rPr sz="2800" spc="-35" dirty="0">
                <a:solidFill>
                  <a:srgbClr val="FFFFFF"/>
                </a:solidFill>
                <a:latin typeface="Corbel"/>
                <a:cs typeface="Corbel"/>
              </a:rPr>
              <a:t>РУССКОМУ</a:t>
            </a:r>
            <a:r>
              <a:rPr sz="2800" spc="-1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ЯЗЫКУ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3352" y="2348880"/>
            <a:ext cx="6840760" cy="4042132"/>
          </a:xfrm>
          <a:prstGeom prst="rect">
            <a:avLst/>
          </a:prstGeom>
        </p:spPr>
        <p:txBody>
          <a:bodyPr vert="horz" wrap="square" lIns="0" tIns="162560" rIns="0" bIns="0" rtlCol="0">
            <a:spAutoFit/>
          </a:bodyPr>
          <a:lstStyle/>
          <a:p>
            <a:pPr marL="364490" indent="-352425">
              <a:lnSpc>
                <a:spcPct val="100000"/>
              </a:lnSpc>
              <a:spcBef>
                <a:spcPts val="1280"/>
              </a:spcBef>
              <a:buClr>
                <a:srgbClr val="903062"/>
              </a:buClr>
              <a:buSzPct val="68750"/>
              <a:buFont typeface="Wingdings 2"/>
              <a:buChar char=""/>
              <a:tabLst>
                <a:tab pos="364490" algn="l"/>
                <a:tab pos="365125" algn="l"/>
                <a:tab pos="2615565" algn="l"/>
                <a:tab pos="4843780" algn="l"/>
              </a:tabLst>
            </a:pPr>
            <a:r>
              <a:rPr lang="ru-RU" sz="2400" spc="-15" dirty="0" smtClean="0">
                <a:latin typeface="Times New Roman"/>
                <a:cs typeface="Times New Roman"/>
              </a:rPr>
              <a:t>И</a:t>
            </a:r>
            <a:r>
              <a:rPr sz="2400" spc="-15" dirty="0" err="1" smtClean="0">
                <a:latin typeface="Times New Roman"/>
                <a:cs typeface="Times New Roman"/>
              </a:rPr>
              <a:t>тоговое</a:t>
            </a:r>
            <a:r>
              <a:rPr sz="2400" spc="20" dirty="0" smtClean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устное	</a:t>
            </a:r>
            <a:r>
              <a:rPr sz="2400" spc="-5" dirty="0">
                <a:latin typeface="Times New Roman"/>
                <a:cs typeface="Times New Roman"/>
              </a:rPr>
              <a:t>собеседование</a:t>
            </a:r>
            <a:r>
              <a:rPr sz="2400" spc="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-	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допуск к</a:t>
            </a:r>
            <a:r>
              <a:rPr sz="2400" b="1" spc="-3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ОГЭ</a:t>
            </a:r>
            <a:endParaRPr sz="2400" b="1" dirty="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marL="318770" indent="-306705">
              <a:lnSpc>
                <a:spcPct val="100000"/>
              </a:lnSpc>
              <a:spcBef>
                <a:spcPts val="1180"/>
              </a:spcBef>
              <a:buClr>
                <a:srgbClr val="903062"/>
              </a:buClr>
              <a:buSzPct val="91666"/>
              <a:buFont typeface="Wingdings 2"/>
              <a:buChar char=""/>
              <a:tabLst>
                <a:tab pos="318770" algn="l"/>
                <a:tab pos="319405" algn="l"/>
              </a:tabLst>
            </a:pPr>
            <a:r>
              <a:rPr lang="ru-RU" sz="2400" spc="-5" dirty="0" smtClean="0">
                <a:latin typeface="Times New Roman"/>
                <a:cs typeface="Times New Roman"/>
              </a:rPr>
              <a:t>Документы:</a:t>
            </a:r>
            <a:endParaRPr sz="2400" dirty="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1175"/>
              </a:spcBef>
              <a:buClr>
                <a:srgbClr val="903062"/>
              </a:buClr>
              <a:buSzPct val="91666"/>
              <a:buFontTx/>
              <a:buChar char="-"/>
              <a:tabLst>
                <a:tab pos="318770" algn="l"/>
                <a:tab pos="319405" algn="l"/>
              </a:tabLst>
            </a:pPr>
            <a:r>
              <a:rPr lang="ru-RU" sz="2400" spc="-10" dirty="0" smtClean="0">
                <a:latin typeface="Times New Roman"/>
                <a:cs typeface="Times New Roman"/>
              </a:rPr>
              <a:t>заявление (подает обучающийся, подписывает родитель (законный представитель)</a:t>
            </a:r>
          </a:p>
          <a:p>
            <a:pPr marL="354965" indent="-342900">
              <a:lnSpc>
                <a:spcPct val="100000"/>
              </a:lnSpc>
              <a:spcBef>
                <a:spcPts val="1175"/>
              </a:spcBef>
              <a:buClr>
                <a:srgbClr val="903062"/>
              </a:buClr>
              <a:buSzPct val="91666"/>
              <a:buFontTx/>
              <a:buChar char="-"/>
              <a:tabLst>
                <a:tab pos="318770" algn="l"/>
                <a:tab pos="319405" algn="l"/>
              </a:tabLst>
            </a:pPr>
            <a:r>
              <a:rPr lang="ru-RU" sz="2400" spc="-10" dirty="0">
                <a:latin typeface="Times New Roman"/>
                <a:cs typeface="Times New Roman"/>
              </a:rPr>
              <a:t>з</a:t>
            </a:r>
            <a:r>
              <a:rPr lang="ru-RU" sz="2400" spc="-10" dirty="0" smtClean="0">
                <a:latin typeface="Times New Roman"/>
                <a:cs typeface="Times New Roman"/>
              </a:rPr>
              <a:t>аключение ТПМПК для детей с ОВЗ</a:t>
            </a:r>
            <a:endParaRPr sz="2400" dirty="0">
              <a:latin typeface="Times New Roman"/>
              <a:cs typeface="Times New Roman"/>
            </a:endParaRPr>
          </a:p>
          <a:p>
            <a:pPr marL="12065">
              <a:lnSpc>
                <a:spcPct val="100000"/>
              </a:lnSpc>
              <a:spcBef>
                <a:spcPts val="1175"/>
              </a:spcBef>
              <a:buClr>
                <a:srgbClr val="903062"/>
              </a:buClr>
              <a:buSzPct val="91666"/>
              <a:tabLst>
                <a:tab pos="318770" algn="l"/>
                <a:tab pos="319405" algn="l"/>
              </a:tabLst>
            </a:pPr>
            <a:endParaRPr lang="ru-RU" sz="2400" spc="-5" dirty="0" smtClean="0">
              <a:latin typeface="Times New Roman"/>
              <a:cs typeface="Times New Roman"/>
            </a:endParaRPr>
          </a:p>
          <a:p>
            <a:pPr marL="12065">
              <a:lnSpc>
                <a:spcPct val="100000"/>
              </a:lnSpc>
              <a:spcBef>
                <a:spcPts val="1175"/>
              </a:spcBef>
              <a:buClr>
                <a:srgbClr val="903062"/>
              </a:buClr>
              <a:buSzPct val="91666"/>
              <a:tabLst>
                <a:tab pos="318770" algn="l"/>
                <a:tab pos="319405" algn="l"/>
              </a:tabLst>
            </a:pPr>
            <a:r>
              <a:rPr lang="ru-RU" sz="2400" spc="-5" dirty="0" smtClean="0">
                <a:latin typeface="Times New Roman"/>
                <a:cs typeface="Times New Roman"/>
              </a:rPr>
              <a:t>согласие на обработку персональных данных</a:t>
            </a:r>
          </a:p>
          <a:p>
            <a:pPr marL="12065" algn="ctr">
              <a:lnSpc>
                <a:spcPct val="100000"/>
              </a:lnSpc>
              <a:spcBef>
                <a:spcPts val="1175"/>
              </a:spcBef>
              <a:buClr>
                <a:srgbClr val="903062"/>
              </a:buClr>
              <a:buSzPct val="91666"/>
              <a:tabLst>
                <a:tab pos="318770" algn="l"/>
                <a:tab pos="319405" algn="l"/>
              </a:tabLst>
            </a:pPr>
            <a:r>
              <a:rPr lang="ru-RU" sz="2400" b="1" spc="-5" dirty="0" smtClean="0">
                <a:solidFill>
                  <a:srgbClr val="FF0000"/>
                </a:solidFill>
                <a:latin typeface="Times New Roman"/>
                <a:cs typeface="Times New Roman"/>
              </a:rPr>
              <a:t>с этого года не требуется</a:t>
            </a:r>
            <a:endParaRPr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748" t="5250" r="2819"/>
          <a:stretch/>
        </p:blipFill>
        <p:spPr>
          <a:xfrm>
            <a:off x="7320136" y="1804031"/>
            <a:ext cx="4320480" cy="505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5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0435" y="342065"/>
            <a:ext cx="11309985" cy="582580"/>
          </a:xfrm>
          <a:custGeom>
            <a:avLst/>
            <a:gdLst/>
            <a:ahLst/>
            <a:cxnLst/>
            <a:rect l="l" t="t" r="r" b="b"/>
            <a:pathLst>
              <a:path w="11309985" h="1190625">
                <a:moveTo>
                  <a:pt x="0" y="1190243"/>
                </a:moveTo>
                <a:lnTo>
                  <a:pt x="11309604" y="1190243"/>
                </a:lnTo>
                <a:lnTo>
                  <a:pt x="11309604" y="0"/>
                </a:lnTo>
                <a:lnTo>
                  <a:pt x="0" y="0"/>
                </a:lnTo>
                <a:lnTo>
                  <a:pt x="0" y="1190243"/>
                </a:lnTo>
                <a:close/>
              </a:path>
            </a:pathLst>
          </a:custGeom>
          <a:solidFill>
            <a:srgbClr val="4D1334"/>
          </a:solidFill>
        </p:spPr>
        <p:txBody>
          <a:bodyPr wrap="square" lIns="0" tIns="0" rIns="0" bIns="0" rtlCol="0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оценивания</a:t>
            </a:r>
            <a:endParaRPr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381450"/>
              </p:ext>
            </p:extLst>
          </p:nvPr>
        </p:nvGraphicFramePr>
        <p:xfrm>
          <a:off x="440435" y="1052736"/>
          <a:ext cx="11309985" cy="4145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3036"/>
                <a:gridCol w="9001000"/>
                <a:gridCol w="1405949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Критерии оценивания монологического высказывания (М)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М1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коммуникативной задачи в монологическом высказывании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 ИС полностью справился с коммуникативной задачей: приведено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 менее 10 фраз по теме высказывания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 ИС полностью частично справился с коммуникативной задачей: приведено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5-9 фраз по теме высказывания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 ИС полностью не справился с коммуникативной задачей: приведено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менее 5 фраз по теме высказывания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М2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Логичность монологического высказывания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Логические ошибки отсутствуют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Допущена одна логическая ошибка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более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Максимальное количество баллов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358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0436" y="614172"/>
            <a:ext cx="11309985" cy="1190625"/>
          </a:xfrm>
          <a:prstGeom prst="rect">
            <a:avLst/>
          </a:prstGeom>
          <a:solidFill>
            <a:srgbClr val="4D1334"/>
          </a:solidFill>
        </p:spPr>
        <p:txBody>
          <a:bodyPr vert="horz" wrap="square" lIns="0" tIns="189865" rIns="0" bIns="0" rtlCol="0">
            <a:spAutoFit/>
          </a:bodyPr>
          <a:lstStyle/>
          <a:p>
            <a:pPr marL="231775" marR="289560">
              <a:lnSpc>
                <a:spcPct val="100000"/>
              </a:lnSpc>
              <a:spcBef>
                <a:spcPts val="1495"/>
              </a:spcBef>
            </a:pPr>
            <a:r>
              <a:rPr sz="2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ЗАДАНИЕ 4. </a:t>
            </a:r>
            <a:r>
              <a:rPr sz="2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ДИАЛОГ </a:t>
            </a:r>
            <a:r>
              <a:rPr sz="2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 </a:t>
            </a:r>
            <a:r>
              <a:rPr sz="28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ЭКЗАМЕНАТОРОМ-СОБЕСЕДНИКОМ  </a:t>
            </a:r>
            <a:r>
              <a:rPr sz="2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 </a:t>
            </a:r>
            <a:r>
              <a:rPr sz="2800" b="1" spc="-50" dirty="0">
                <a:solidFill>
                  <a:srgbClr val="FFFFFF"/>
                </a:solidFill>
                <a:latin typeface="Times New Roman"/>
                <a:cs typeface="Times New Roman"/>
              </a:rPr>
              <a:t>ВЫБРАННОЙ </a:t>
            </a:r>
            <a:r>
              <a:rPr sz="2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УЧАЩИМСЯ</a:t>
            </a:r>
            <a:r>
              <a:rPr sz="2800" b="1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ТЕМЕ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2000" y="2286000"/>
            <a:ext cx="5170171" cy="36751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532848" y="2572494"/>
            <a:ext cx="2452172" cy="15423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10243" y="2638044"/>
            <a:ext cx="2218944" cy="14112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72627" y="2585339"/>
            <a:ext cx="2378710" cy="1466215"/>
          </a:xfrm>
          <a:custGeom>
            <a:avLst/>
            <a:gdLst/>
            <a:ahLst/>
            <a:cxnLst/>
            <a:rect l="l" t="t" r="r" b="b"/>
            <a:pathLst>
              <a:path w="2378709" h="1466214">
                <a:moveTo>
                  <a:pt x="392811" y="274827"/>
                </a:moveTo>
                <a:lnTo>
                  <a:pt x="0" y="1073277"/>
                </a:lnTo>
                <a:lnTo>
                  <a:pt x="798449" y="1465961"/>
                </a:lnTo>
                <a:lnTo>
                  <a:pt x="696976" y="1168146"/>
                </a:lnTo>
                <a:lnTo>
                  <a:pt x="2378329" y="595630"/>
                </a:lnTo>
                <a:lnTo>
                  <a:pt x="2370458" y="572515"/>
                </a:lnTo>
                <a:lnTo>
                  <a:pt x="494156" y="572515"/>
                </a:lnTo>
                <a:lnTo>
                  <a:pt x="392811" y="274827"/>
                </a:lnTo>
                <a:close/>
              </a:path>
              <a:path w="2378709" h="1466214">
                <a:moveTo>
                  <a:pt x="2175509" y="0"/>
                </a:moveTo>
                <a:lnTo>
                  <a:pt x="494156" y="572515"/>
                </a:lnTo>
                <a:lnTo>
                  <a:pt x="2370458" y="572515"/>
                </a:lnTo>
                <a:lnTo>
                  <a:pt x="2175509" y="0"/>
                </a:lnTo>
                <a:close/>
              </a:path>
            </a:pathLst>
          </a:custGeom>
          <a:solidFill>
            <a:srgbClr val="ACE1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72627" y="2585339"/>
            <a:ext cx="2378710" cy="1466215"/>
          </a:xfrm>
          <a:custGeom>
            <a:avLst/>
            <a:gdLst/>
            <a:ahLst/>
            <a:cxnLst/>
            <a:rect l="l" t="t" r="r" b="b"/>
            <a:pathLst>
              <a:path w="2378709" h="1466214">
                <a:moveTo>
                  <a:pt x="2175509" y="0"/>
                </a:moveTo>
                <a:lnTo>
                  <a:pt x="494156" y="572515"/>
                </a:lnTo>
                <a:lnTo>
                  <a:pt x="392811" y="274827"/>
                </a:lnTo>
                <a:lnTo>
                  <a:pt x="0" y="1073277"/>
                </a:lnTo>
                <a:lnTo>
                  <a:pt x="798449" y="1465961"/>
                </a:lnTo>
                <a:lnTo>
                  <a:pt x="696976" y="1168146"/>
                </a:lnTo>
                <a:lnTo>
                  <a:pt x="2378329" y="595630"/>
                </a:lnTo>
                <a:lnTo>
                  <a:pt x="2175509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063228" y="2890647"/>
            <a:ext cx="1681733" cy="8393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8715745" y="5140392"/>
            <a:ext cx="2685308" cy="13671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293352" y="5376671"/>
            <a:ext cx="1714500" cy="12054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756650" y="5151754"/>
            <a:ext cx="2609215" cy="1296035"/>
          </a:xfrm>
          <a:custGeom>
            <a:avLst/>
            <a:gdLst/>
            <a:ahLst/>
            <a:cxnLst/>
            <a:rect l="l" t="t" r="r" b="b"/>
            <a:pathLst>
              <a:path w="2609215" h="1296035">
                <a:moveTo>
                  <a:pt x="2571122" y="884732"/>
                </a:moveTo>
                <a:lnTo>
                  <a:pt x="527939" y="884732"/>
                </a:lnTo>
                <a:lnTo>
                  <a:pt x="2484754" y="1295730"/>
                </a:lnTo>
                <a:lnTo>
                  <a:pt x="2571122" y="884732"/>
                </a:lnTo>
                <a:close/>
              </a:path>
              <a:path w="2609215" h="1296035">
                <a:moveTo>
                  <a:pt x="713740" y="0"/>
                </a:moveTo>
                <a:lnTo>
                  <a:pt x="0" y="465924"/>
                </a:lnTo>
                <a:lnTo>
                  <a:pt x="465963" y="1179652"/>
                </a:lnTo>
                <a:lnTo>
                  <a:pt x="527939" y="884732"/>
                </a:lnTo>
                <a:lnTo>
                  <a:pt x="2571122" y="884732"/>
                </a:lnTo>
                <a:lnTo>
                  <a:pt x="2608706" y="705878"/>
                </a:lnTo>
                <a:lnTo>
                  <a:pt x="651891" y="294894"/>
                </a:lnTo>
                <a:lnTo>
                  <a:pt x="713740" y="0"/>
                </a:lnTo>
                <a:close/>
              </a:path>
            </a:pathLst>
          </a:custGeom>
          <a:solidFill>
            <a:srgbClr val="ACE1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756650" y="5151754"/>
            <a:ext cx="2609215" cy="1296035"/>
          </a:xfrm>
          <a:custGeom>
            <a:avLst/>
            <a:gdLst/>
            <a:ahLst/>
            <a:cxnLst/>
            <a:rect l="l" t="t" r="r" b="b"/>
            <a:pathLst>
              <a:path w="2609215" h="1296035">
                <a:moveTo>
                  <a:pt x="2608706" y="705878"/>
                </a:moveTo>
                <a:lnTo>
                  <a:pt x="651891" y="294894"/>
                </a:lnTo>
                <a:lnTo>
                  <a:pt x="713740" y="0"/>
                </a:lnTo>
                <a:lnTo>
                  <a:pt x="0" y="465924"/>
                </a:lnTo>
                <a:lnTo>
                  <a:pt x="465963" y="1179652"/>
                </a:lnTo>
                <a:lnTo>
                  <a:pt x="527939" y="884732"/>
                </a:lnTo>
                <a:lnTo>
                  <a:pt x="2484754" y="1295730"/>
                </a:lnTo>
                <a:lnTo>
                  <a:pt x="2608706" y="705878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612121" y="5624767"/>
            <a:ext cx="129057" cy="1676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536176" y="5654865"/>
            <a:ext cx="1238503" cy="6117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32092" y="3751599"/>
            <a:ext cx="1102713" cy="172250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10594776" cy="777875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altLang="ru-RU" sz="3200" b="1" dirty="0">
                <a:solidFill>
                  <a:srgbClr val="B00000"/>
                </a:solidFill>
              </a:rPr>
              <a:t>        Задание </a:t>
            </a:r>
            <a:r>
              <a:rPr lang="ru-RU" altLang="ru-RU" sz="3200" b="1" dirty="0" smtClean="0">
                <a:solidFill>
                  <a:srgbClr val="B00000"/>
                </a:solidFill>
              </a:rPr>
              <a:t>№4. Диалог с экзаменатором-собеседником</a:t>
            </a:r>
            <a:endParaRPr lang="ru-RU" altLang="ru-RU" sz="3200" dirty="0">
              <a:solidFill>
                <a:srgbClr val="B00000"/>
              </a:solidFill>
            </a:endParaRPr>
          </a:p>
        </p:txBody>
      </p:sp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431170" y="1371600"/>
            <a:ext cx="114560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Диалог строится по той теме, по которой был выбран участником монолог</a:t>
            </a:r>
            <a:endParaRPr lang="ru-RU" altLang="ru-RU" sz="2400" i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246" y="5110399"/>
            <a:ext cx="5413717" cy="63403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1842572"/>
            <a:ext cx="5544616" cy="25225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4365104"/>
            <a:ext cx="5328592" cy="2232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2024" y="2296729"/>
            <a:ext cx="5472608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8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0435" y="342065"/>
            <a:ext cx="11309985" cy="582580"/>
          </a:xfrm>
          <a:custGeom>
            <a:avLst/>
            <a:gdLst/>
            <a:ahLst/>
            <a:cxnLst/>
            <a:rect l="l" t="t" r="r" b="b"/>
            <a:pathLst>
              <a:path w="11309985" h="1190625">
                <a:moveTo>
                  <a:pt x="0" y="1190243"/>
                </a:moveTo>
                <a:lnTo>
                  <a:pt x="11309604" y="1190243"/>
                </a:lnTo>
                <a:lnTo>
                  <a:pt x="11309604" y="0"/>
                </a:lnTo>
                <a:lnTo>
                  <a:pt x="0" y="0"/>
                </a:lnTo>
                <a:lnTo>
                  <a:pt x="0" y="1190243"/>
                </a:lnTo>
                <a:close/>
              </a:path>
            </a:pathLst>
          </a:custGeom>
          <a:solidFill>
            <a:srgbClr val="4D1334"/>
          </a:solidFill>
        </p:spPr>
        <p:txBody>
          <a:bodyPr wrap="square" lIns="0" tIns="0" rIns="0" bIns="0" rtlCol="0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оценивания</a:t>
            </a:r>
            <a:endParaRPr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301628"/>
              </p:ext>
            </p:extLst>
          </p:nvPr>
        </p:nvGraphicFramePr>
        <p:xfrm>
          <a:off x="440515" y="1340768"/>
          <a:ext cx="11309985" cy="3672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3036"/>
                <a:gridCol w="9001000"/>
                <a:gridCol w="1405949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диалоге (Д)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Д1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коммуникативной задачи в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диалоге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 ИС полностью справился с коммуникативной задачей: даны развернутые ответы на три вопроса в диалоге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 ИС частично справился с коммуникативной задачей: даны развернутые ответы на два вопроса в диалоге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Участник ИС частично справился с коммуникативной задачей: дан развернутый ответ на один вопрос в диалоге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 ИС полностью не справился с коммуникативной задачей: 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ответы на вопросы не даны, 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даны односложные ответы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Максимальное количество баллов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397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0435" y="342065"/>
            <a:ext cx="11309985" cy="582580"/>
          </a:xfrm>
          <a:custGeom>
            <a:avLst/>
            <a:gdLst/>
            <a:ahLst/>
            <a:cxnLst/>
            <a:rect l="l" t="t" r="r" b="b"/>
            <a:pathLst>
              <a:path w="11309985" h="1190625">
                <a:moveTo>
                  <a:pt x="0" y="1190243"/>
                </a:moveTo>
                <a:lnTo>
                  <a:pt x="11309604" y="1190243"/>
                </a:lnTo>
                <a:lnTo>
                  <a:pt x="11309604" y="0"/>
                </a:lnTo>
                <a:lnTo>
                  <a:pt x="0" y="0"/>
                </a:lnTo>
                <a:lnTo>
                  <a:pt x="0" y="1190243"/>
                </a:lnTo>
                <a:close/>
              </a:path>
            </a:pathLst>
          </a:custGeom>
          <a:solidFill>
            <a:srgbClr val="4D1334"/>
          </a:solidFill>
        </p:spPr>
        <p:txBody>
          <a:bodyPr wrap="square" lIns="0" tIns="0" rIns="0" bIns="0" rtlCol="0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оценивания</a:t>
            </a:r>
            <a:endParaRPr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472715"/>
              </p:ext>
            </p:extLst>
          </p:nvPr>
        </p:nvGraphicFramePr>
        <p:xfrm>
          <a:off x="440515" y="1340768"/>
          <a:ext cx="11309985" cy="2763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3036"/>
                <a:gridCol w="9001000"/>
                <a:gridCol w="1405949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Критерии оценивания грамотности речи (Р)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Р1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Соблюдение орфоэпических норм </a:t>
                      </a:r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(нормы произношения, правила постановки ударения)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Р2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Соблюдение грамматических норм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(образование формы слова, построение СС…)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Р3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Соблюдение речевых норм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(правильность речи)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Р4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Фактическая точность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речи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(нельзя добавлять лишнее,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искажать фамилии, данные в тесте, переставлять абзацев в тексте при пересказе)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Максимальное количество баллов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31913" y="5148574"/>
            <a:ext cx="11127028" cy="720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участник итогового собеседования не приступал к выполнению двух и более заданий, то по всем критериям оценивания грамотности ставится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баллов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33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3400" y="1840256"/>
            <a:ext cx="10889184" cy="26673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8770" indent="-306705">
              <a:lnSpc>
                <a:spcPct val="100000"/>
              </a:lnSpc>
              <a:spcBef>
                <a:spcPts val="100"/>
              </a:spcBef>
              <a:buClr>
                <a:srgbClr val="903062"/>
              </a:buClr>
              <a:buSzPct val="91666"/>
              <a:buFont typeface="Wingdings 2"/>
              <a:buChar char=""/>
              <a:tabLst>
                <a:tab pos="319405" algn="l"/>
              </a:tabLst>
            </a:pPr>
            <a:r>
              <a:rPr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3200" spc="-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</a:t>
            </a:r>
            <a:r>
              <a:rPr sz="3200" spc="-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-1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экзаменатора-собеседника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8770" marR="5080">
              <a:lnSpc>
                <a:spcPct val="100000"/>
              </a:lnSpc>
              <a:spcBef>
                <a:spcPts val="5"/>
              </a:spcBef>
            </a:pPr>
            <a:r>
              <a:rPr sz="3200" spc="-1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</a:t>
            </a:r>
            <a:r>
              <a:rPr lang="ru-RU" sz="3200" spc="-1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ют</a:t>
            </a:r>
            <a:r>
              <a:rPr sz="3200" spc="-1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ся</a:t>
            </a:r>
            <a:r>
              <a:rPr sz="3200" spc="-1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-1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</a:t>
            </a:r>
            <a:r>
              <a:rPr sz="3200" spc="-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организации</a:t>
            </a:r>
            <a:r>
              <a:rPr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независимо </a:t>
            </a:r>
            <a:r>
              <a:rPr sz="3200" spc="-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их  </a:t>
            </a:r>
            <a:r>
              <a:rPr sz="3200" spc="-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предметной</a:t>
            </a:r>
            <a:r>
              <a:rPr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специализации.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8770" marR="1361440" indent="-306705">
              <a:lnSpc>
                <a:spcPct val="100000"/>
              </a:lnSpc>
              <a:spcBef>
                <a:spcPts val="1465"/>
              </a:spcBef>
              <a:buClr>
                <a:srgbClr val="903062"/>
              </a:buClr>
              <a:buSzPct val="91666"/>
              <a:buFont typeface="Wingdings 2"/>
              <a:buChar char=""/>
              <a:tabLst>
                <a:tab pos="319405" algn="l"/>
              </a:tabLst>
            </a:pP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3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 </a:t>
            </a:r>
            <a:r>
              <a:rPr sz="32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экспертов </a:t>
            </a:r>
            <a:r>
              <a:rPr sz="3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привлекаются </a:t>
            </a:r>
            <a:r>
              <a:rPr sz="32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 </a:t>
            </a:r>
            <a:r>
              <a:rPr sz="32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</a:t>
            </a:r>
            <a:r>
              <a:rPr sz="3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русского 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языка и</a:t>
            </a:r>
            <a:r>
              <a:rPr sz="3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</a:t>
            </a:r>
            <a:r>
              <a:rPr sz="3200" spc="-10" dirty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0436" y="614172"/>
            <a:ext cx="11309985" cy="1190625"/>
          </a:xfrm>
          <a:prstGeom prst="rect">
            <a:avLst/>
          </a:prstGeom>
          <a:solidFill>
            <a:srgbClr val="4D1334"/>
          </a:solidFill>
        </p:spPr>
        <p:txBody>
          <a:bodyPr vert="horz" wrap="square" lIns="0" tIns="252095" rIns="0" bIns="0" rtlCol="0">
            <a:spAutoFit/>
          </a:bodyPr>
          <a:lstStyle/>
          <a:p>
            <a:pPr marL="2392045">
              <a:lnSpc>
                <a:spcPct val="100000"/>
              </a:lnSpc>
              <a:spcBef>
                <a:spcPts val="1985"/>
              </a:spcBef>
            </a:pPr>
            <a:r>
              <a:rPr sz="4000" spc="-10" dirty="0">
                <a:solidFill>
                  <a:srgbClr val="FFFFFF"/>
                </a:solidFill>
              </a:rPr>
              <a:t>Экзаменатор-собеседник</a:t>
            </a:r>
            <a:endParaRPr sz="400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3989924"/>
            <a:ext cx="4196059" cy="2614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4172"/>
            <a:ext cx="11293221" cy="1190625"/>
          </a:xfrm>
          <a:custGeom>
            <a:avLst/>
            <a:gdLst/>
            <a:ahLst/>
            <a:cxnLst/>
            <a:rect l="l" t="t" r="r" b="b"/>
            <a:pathLst>
              <a:path w="11309985" h="1190625">
                <a:moveTo>
                  <a:pt x="0" y="1190243"/>
                </a:moveTo>
                <a:lnTo>
                  <a:pt x="11309604" y="1190243"/>
                </a:lnTo>
                <a:lnTo>
                  <a:pt x="11309604" y="0"/>
                </a:lnTo>
                <a:lnTo>
                  <a:pt x="0" y="0"/>
                </a:lnTo>
                <a:lnTo>
                  <a:pt x="0" y="1190243"/>
                </a:lnTo>
                <a:close/>
              </a:path>
            </a:pathLst>
          </a:custGeom>
          <a:solidFill>
            <a:srgbClr val="4D1334"/>
          </a:solidFill>
        </p:spPr>
        <p:txBody>
          <a:bodyPr wrap="square" lIns="0" tIns="0" rIns="0" bIns="0" rtlCol="0"/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Экзаменатор-собеседник</a:t>
            </a:r>
            <a:endParaRPr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8200" y="1981200"/>
            <a:ext cx="10062845" cy="3818994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318770" indent="-306705">
              <a:lnSpc>
                <a:spcPct val="100000"/>
              </a:lnSpc>
              <a:spcBef>
                <a:spcPts val="900"/>
              </a:spcBef>
              <a:buClr>
                <a:srgbClr val="903062"/>
              </a:buClr>
              <a:buSzPct val="90000"/>
              <a:buFont typeface="Wingdings 2"/>
              <a:buChar char=""/>
              <a:tabLst>
                <a:tab pos="318770" algn="l"/>
                <a:tab pos="319405" algn="l"/>
              </a:tabLst>
            </a:pPr>
            <a:r>
              <a:rPr sz="2000" b="1" spc="-10" dirty="0" err="1" smtClean="0">
                <a:latin typeface="Times New Roman"/>
                <a:cs typeface="Times New Roman"/>
              </a:rPr>
              <a:t>организовыва</a:t>
            </a:r>
            <a:r>
              <a:rPr lang="ru-RU" sz="2000" b="1" spc="-10" dirty="0" err="1" smtClean="0">
                <a:latin typeface="Times New Roman"/>
                <a:cs typeface="Times New Roman"/>
              </a:rPr>
              <a:t>ет</a:t>
            </a:r>
            <a:r>
              <a:rPr sz="2000" b="1" spc="-10" dirty="0" smtClean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Times New Roman"/>
                <a:cs typeface="Times New Roman"/>
              </a:rPr>
              <a:t>деятельность</a:t>
            </a:r>
            <a:r>
              <a:rPr sz="2000" b="1" spc="5" dirty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обучающегося:</a:t>
            </a:r>
            <a:endParaRPr sz="2000" dirty="0">
              <a:latin typeface="Times New Roman"/>
              <a:cs typeface="Times New Roman"/>
            </a:endParaRPr>
          </a:p>
          <a:p>
            <a:pPr marL="466725" lvl="1" indent="-148590">
              <a:lnSpc>
                <a:spcPct val="100000"/>
              </a:lnSpc>
              <a:spcBef>
                <a:spcPts val="805"/>
              </a:spcBef>
              <a:buChar char="-"/>
              <a:tabLst>
                <a:tab pos="467359" algn="l"/>
              </a:tabLst>
            </a:pPr>
            <a:r>
              <a:rPr sz="2000" spc="-10" dirty="0" err="1" smtClean="0">
                <a:latin typeface="Times New Roman"/>
                <a:cs typeface="Times New Roman"/>
              </a:rPr>
              <a:t>выда</a:t>
            </a:r>
            <a:r>
              <a:rPr lang="ru-RU" sz="2000" spc="-10" dirty="0" err="1" smtClean="0">
                <a:latin typeface="Times New Roman"/>
                <a:cs typeface="Times New Roman"/>
              </a:rPr>
              <a:t>ет</a:t>
            </a:r>
            <a:r>
              <a:rPr sz="2000" spc="-15" dirty="0" smtClean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задания;</a:t>
            </a:r>
            <a:endParaRPr sz="2000" dirty="0">
              <a:latin typeface="Times New Roman"/>
              <a:cs typeface="Times New Roman"/>
            </a:endParaRPr>
          </a:p>
          <a:p>
            <a:pPr marL="466725" lvl="1" indent="-148590">
              <a:lnSpc>
                <a:spcPct val="100000"/>
              </a:lnSpc>
              <a:spcBef>
                <a:spcPts val="795"/>
              </a:spcBef>
              <a:buChar char="-"/>
              <a:tabLst>
                <a:tab pos="467359" algn="l"/>
              </a:tabLst>
            </a:pPr>
            <a:r>
              <a:rPr sz="2000" spc="-15" dirty="0" err="1" smtClean="0">
                <a:latin typeface="Times New Roman"/>
                <a:cs typeface="Times New Roman"/>
              </a:rPr>
              <a:t>регулир</a:t>
            </a:r>
            <a:r>
              <a:rPr lang="ru-RU" sz="2000" spc="-15" dirty="0" err="1" smtClean="0">
                <a:latin typeface="Times New Roman"/>
                <a:cs typeface="Times New Roman"/>
              </a:rPr>
              <a:t>ует</a:t>
            </a:r>
            <a:r>
              <a:rPr sz="2000" spc="-15" dirty="0" smtClean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время </a:t>
            </a:r>
            <a:r>
              <a:rPr sz="2000" spc="-5" dirty="0">
                <a:latin typeface="Times New Roman"/>
                <a:cs typeface="Times New Roman"/>
              </a:rPr>
              <a:t>выполнения </a:t>
            </a:r>
            <a:r>
              <a:rPr sz="2000" spc="-15" dirty="0">
                <a:latin typeface="Times New Roman"/>
                <a:cs typeface="Times New Roman"/>
              </a:rPr>
              <a:t>каждого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задания</a:t>
            </a:r>
            <a:endParaRPr sz="2000" dirty="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buFont typeface="Times New Roman"/>
              <a:buChar char="-"/>
            </a:pPr>
            <a:endParaRPr sz="2200" dirty="0">
              <a:latin typeface="Times New Roman"/>
              <a:cs typeface="Times New Roman"/>
            </a:endParaRPr>
          </a:p>
          <a:p>
            <a:pPr marL="318770" indent="-306705">
              <a:lnSpc>
                <a:spcPct val="100000"/>
              </a:lnSpc>
              <a:spcBef>
                <a:spcPts val="1755"/>
              </a:spcBef>
              <a:buClr>
                <a:srgbClr val="903062"/>
              </a:buClr>
              <a:buSzPct val="90000"/>
              <a:buFont typeface="Wingdings 2"/>
              <a:buChar char=""/>
              <a:tabLst>
                <a:tab pos="318770" algn="l"/>
                <a:tab pos="319405" algn="l"/>
              </a:tabLst>
            </a:pPr>
            <a:r>
              <a:rPr sz="2000" b="1" spc="-10" dirty="0" err="1" smtClean="0">
                <a:latin typeface="Times New Roman"/>
                <a:cs typeface="Times New Roman"/>
              </a:rPr>
              <a:t>созда</a:t>
            </a:r>
            <a:r>
              <a:rPr lang="ru-RU" sz="2000" b="1" spc="-10" dirty="0" err="1" smtClean="0">
                <a:latin typeface="Times New Roman"/>
                <a:cs typeface="Times New Roman"/>
              </a:rPr>
              <a:t>ет</a:t>
            </a:r>
            <a:r>
              <a:rPr sz="2000" b="1" spc="-10" dirty="0" smtClean="0">
                <a:latin typeface="Times New Roman"/>
                <a:cs typeface="Times New Roman"/>
              </a:rPr>
              <a:t> </a:t>
            </a:r>
            <a:r>
              <a:rPr sz="2000" b="1" spc="-10" dirty="0">
                <a:latin typeface="Times New Roman"/>
                <a:cs typeface="Times New Roman"/>
              </a:rPr>
              <a:t>доброжелательную рабочую</a:t>
            </a:r>
            <a:r>
              <a:rPr sz="2000" b="1" spc="-105" dirty="0">
                <a:latin typeface="Times New Roman"/>
                <a:cs typeface="Times New Roman"/>
              </a:rPr>
              <a:t> </a:t>
            </a:r>
            <a:r>
              <a:rPr sz="2000" b="1" spc="-15" dirty="0">
                <a:latin typeface="Times New Roman"/>
                <a:cs typeface="Times New Roman"/>
              </a:rPr>
              <a:t>атмосферу;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903062"/>
              </a:buClr>
              <a:buFont typeface="Wingdings 2"/>
              <a:buChar char=""/>
            </a:pPr>
            <a:endParaRPr sz="2200" dirty="0">
              <a:latin typeface="Times New Roman"/>
              <a:cs typeface="Times New Roman"/>
            </a:endParaRPr>
          </a:p>
          <a:p>
            <a:pPr marL="318770" indent="-306705">
              <a:lnSpc>
                <a:spcPct val="100000"/>
              </a:lnSpc>
              <a:spcBef>
                <a:spcPts val="1755"/>
              </a:spcBef>
              <a:buClr>
                <a:srgbClr val="903062"/>
              </a:buClr>
              <a:buSzPct val="90000"/>
              <a:buFont typeface="Wingdings 2"/>
              <a:buChar char=""/>
              <a:tabLst>
                <a:tab pos="318770" algn="l"/>
                <a:tab pos="319405" algn="l"/>
              </a:tabLst>
            </a:pPr>
            <a:r>
              <a:rPr sz="2000" b="1" spc="-10" dirty="0" err="1" smtClean="0">
                <a:latin typeface="Times New Roman"/>
                <a:cs typeface="Times New Roman"/>
              </a:rPr>
              <a:t>выполня</a:t>
            </a:r>
            <a:r>
              <a:rPr lang="ru-RU" sz="2000" b="1" spc="-10" dirty="0" err="1" smtClean="0">
                <a:latin typeface="Times New Roman"/>
                <a:cs typeface="Times New Roman"/>
              </a:rPr>
              <a:t>ет</a:t>
            </a:r>
            <a:r>
              <a:rPr sz="2000" b="1" spc="-10" dirty="0" smtClean="0">
                <a:latin typeface="Times New Roman"/>
                <a:cs typeface="Times New Roman"/>
              </a:rPr>
              <a:t> </a:t>
            </a:r>
            <a:r>
              <a:rPr sz="2000" b="1" spc="-10" dirty="0" err="1">
                <a:latin typeface="Times New Roman"/>
                <a:cs typeface="Times New Roman"/>
              </a:rPr>
              <a:t>роль</a:t>
            </a:r>
            <a:r>
              <a:rPr sz="2000" b="1" spc="-10" dirty="0">
                <a:latin typeface="Times New Roman"/>
                <a:cs typeface="Times New Roman"/>
              </a:rPr>
              <a:t> </a:t>
            </a:r>
            <a:r>
              <a:rPr sz="2000" b="1" spc="-5" dirty="0" err="1" smtClean="0">
                <a:latin typeface="Times New Roman"/>
                <a:cs typeface="Times New Roman"/>
              </a:rPr>
              <a:t>собеседника</a:t>
            </a:r>
            <a:r>
              <a:rPr lang="ru-RU" sz="2000" b="1" spc="-5" dirty="0" smtClean="0">
                <a:latin typeface="Times New Roman"/>
                <a:cs typeface="Times New Roman"/>
              </a:rPr>
              <a:t>:</a:t>
            </a:r>
            <a:endParaRPr sz="2000" dirty="0">
              <a:latin typeface="Times New Roman"/>
              <a:cs typeface="Times New Roman"/>
            </a:endParaRPr>
          </a:p>
          <a:p>
            <a:pPr marL="466725" lvl="1" indent="-148590">
              <a:lnSpc>
                <a:spcPct val="100000"/>
              </a:lnSpc>
              <a:spcBef>
                <a:spcPts val="795"/>
              </a:spcBef>
              <a:buChar char="-"/>
              <a:tabLst>
                <a:tab pos="467359" algn="l"/>
              </a:tabLst>
            </a:pPr>
            <a:r>
              <a:rPr sz="2000" spc="-10" dirty="0" err="1" smtClean="0">
                <a:latin typeface="Times New Roman"/>
                <a:cs typeface="Times New Roman"/>
              </a:rPr>
              <a:t>зада</a:t>
            </a:r>
            <a:r>
              <a:rPr lang="ru-RU" sz="2000" spc="-10" dirty="0" err="1" smtClean="0">
                <a:latin typeface="Times New Roman"/>
                <a:cs typeface="Times New Roman"/>
              </a:rPr>
              <a:t>ет</a:t>
            </a:r>
            <a:r>
              <a:rPr sz="2000" spc="-25" dirty="0" smtClean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вопросы;</a:t>
            </a:r>
            <a:endParaRPr sz="2000" dirty="0">
              <a:latin typeface="Times New Roman"/>
              <a:cs typeface="Times New Roman"/>
            </a:endParaRPr>
          </a:p>
          <a:p>
            <a:pPr marL="466725" lvl="1" indent="-148590">
              <a:lnSpc>
                <a:spcPct val="100000"/>
              </a:lnSpc>
              <a:spcBef>
                <a:spcPts val="800"/>
              </a:spcBef>
              <a:buChar char="-"/>
              <a:tabLst>
                <a:tab pos="467359" algn="l"/>
              </a:tabLst>
            </a:pPr>
            <a:r>
              <a:rPr sz="2000" spc="-5" dirty="0" err="1" smtClean="0">
                <a:latin typeface="Times New Roman"/>
                <a:cs typeface="Times New Roman"/>
              </a:rPr>
              <a:t>переспрашива</a:t>
            </a:r>
            <a:r>
              <a:rPr lang="ru-RU" sz="2000" spc="-5" dirty="0" err="1" smtClean="0">
                <a:latin typeface="Times New Roman"/>
                <a:cs typeface="Times New Roman"/>
              </a:rPr>
              <a:t>ет</a:t>
            </a:r>
            <a:r>
              <a:rPr sz="2000" spc="-5" dirty="0" smtClean="0">
                <a:latin typeface="Times New Roman"/>
                <a:cs typeface="Times New Roman"/>
              </a:rPr>
              <a:t>, </a:t>
            </a:r>
            <a:r>
              <a:rPr sz="2000" spc="-10" dirty="0" err="1" smtClean="0">
                <a:latin typeface="Times New Roman"/>
                <a:cs typeface="Times New Roman"/>
              </a:rPr>
              <a:t>уточня</a:t>
            </a:r>
            <a:r>
              <a:rPr lang="ru-RU" sz="2000" spc="-10" dirty="0" err="1" smtClean="0">
                <a:latin typeface="Times New Roman"/>
                <a:cs typeface="Times New Roman"/>
              </a:rPr>
              <a:t>ет</a:t>
            </a:r>
            <a:r>
              <a:rPr sz="2000" spc="-10" dirty="0" smtClean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ответы обучающегося, чтобы </a:t>
            </a:r>
            <a:r>
              <a:rPr sz="2000" spc="-15" dirty="0">
                <a:latin typeface="Times New Roman"/>
                <a:cs typeface="Times New Roman"/>
              </a:rPr>
              <a:t>избежать </a:t>
            </a:r>
            <a:r>
              <a:rPr sz="2000" spc="-5" dirty="0">
                <a:latin typeface="Times New Roman"/>
                <a:cs typeface="Times New Roman"/>
              </a:rPr>
              <a:t>односложных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ответов</a:t>
            </a:r>
            <a:endParaRPr sz="2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1066800"/>
            <a:ext cx="9069387" cy="777875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ru-RU" altLang="ru-RU" sz="4000" b="1" dirty="0">
                <a:solidFill>
                  <a:srgbClr val="B00000"/>
                </a:solidFill>
              </a:rPr>
              <a:t>Устное собеседование </a:t>
            </a:r>
            <a:r>
              <a:rPr lang="ru-RU" altLang="ru-RU" sz="4000" b="1" dirty="0" smtClean="0">
                <a:solidFill>
                  <a:srgbClr val="B00000"/>
                </a:solidFill>
              </a:rPr>
              <a:t>- </a:t>
            </a:r>
            <a:r>
              <a:rPr lang="ru-RU" altLang="ru-RU" sz="4000" b="1" dirty="0">
                <a:solidFill>
                  <a:srgbClr val="B00000"/>
                </a:solidFill>
              </a:rPr>
              <a:t>допуск </a:t>
            </a:r>
            <a:r>
              <a:rPr lang="ru-RU" altLang="ru-RU" sz="4000" b="1" dirty="0" smtClean="0">
                <a:solidFill>
                  <a:srgbClr val="B00000"/>
                </a:solidFill>
              </a:rPr>
              <a:t>к </a:t>
            </a:r>
            <a:r>
              <a:rPr lang="ru-RU" altLang="ru-RU" sz="4000" b="1" dirty="0">
                <a:solidFill>
                  <a:srgbClr val="B00000"/>
                </a:solidFill>
              </a:rPr>
              <a:t>ОГЭ</a:t>
            </a:r>
            <a:br>
              <a:rPr lang="ru-RU" altLang="ru-RU" sz="4000" b="1" dirty="0">
                <a:solidFill>
                  <a:srgbClr val="B00000"/>
                </a:solidFill>
              </a:rPr>
            </a:br>
            <a:endParaRPr lang="ru-RU" altLang="ru-RU" sz="4000" dirty="0">
              <a:solidFill>
                <a:srgbClr val="B00000"/>
              </a:solidFill>
            </a:endParaRP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1066800" y="2057400"/>
            <a:ext cx="99822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Образцы заданий: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на сайте 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ФИПИ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есть раздел 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«Банк оценочных средств по русскому языку для  2-9 классов»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(см. разделы Говорение и Чтение)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661639"/>
            <a:ext cx="7324725" cy="288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4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166"/>
            <a:ext cx="9652068" cy="5429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386" y="2214554"/>
            <a:ext cx="7874014" cy="442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2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0436" y="614172"/>
            <a:ext cx="11309985" cy="1190625"/>
          </a:xfrm>
          <a:custGeom>
            <a:avLst/>
            <a:gdLst/>
            <a:ahLst/>
            <a:cxnLst/>
            <a:rect l="l" t="t" r="r" b="b"/>
            <a:pathLst>
              <a:path w="11309985" h="1190625">
                <a:moveTo>
                  <a:pt x="0" y="1190243"/>
                </a:moveTo>
                <a:lnTo>
                  <a:pt x="11309604" y="1190243"/>
                </a:lnTo>
                <a:lnTo>
                  <a:pt x="11309604" y="0"/>
                </a:lnTo>
                <a:lnTo>
                  <a:pt x="0" y="0"/>
                </a:lnTo>
                <a:lnTo>
                  <a:pt x="0" y="1190243"/>
                </a:lnTo>
                <a:close/>
              </a:path>
            </a:pathLst>
          </a:custGeom>
          <a:solidFill>
            <a:srgbClr val="4D1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47115" y="2044141"/>
            <a:ext cx="9614535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0" dirty="0">
                <a:solidFill>
                  <a:srgbClr val="6D1D49"/>
                </a:solidFill>
              </a:rPr>
              <a:t>Спасибо за</a:t>
            </a:r>
            <a:r>
              <a:rPr sz="8000" spc="-50" dirty="0">
                <a:solidFill>
                  <a:srgbClr val="6D1D49"/>
                </a:solidFill>
              </a:rPr>
              <a:t> </a:t>
            </a:r>
            <a:r>
              <a:rPr sz="8000" spc="-10" dirty="0">
                <a:solidFill>
                  <a:srgbClr val="6D1D49"/>
                </a:solidFill>
              </a:rPr>
              <a:t>внимание!</a:t>
            </a:r>
            <a:endParaRPr sz="8000"/>
          </a:p>
        </p:txBody>
      </p:sp>
      <p:sp>
        <p:nvSpPr>
          <p:cNvPr id="4" name="object 4"/>
          <p:cNvSpPr/>
          <p:nvPr/>
        </p:nvSpPr>
        <p:spPr>
          <a:xfrm>
            <a:off x="3721608" y="3396996"/>
            <a:ext cx="4751832" cy="31699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0436" y="614172"/>
            <a:ext cx="11309985" cy="1190625"/>
          </a:xfrm>
          <a:prstGeom prst="rect">
            <a:avLst/>
          </a:prstGeom>
          <a:solidFill>
            <a:srgbClr val="4D1334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150"/>
          </a:p>
          <a:p>
            <a:pPr marL="231775">
              <a:lnSpc>
                <a:spcPct val="100000"/>
              </a:lnSpc>
            </a:pPr>
            <a:r>
              <a:rPr sz="2800" spc="-25" dirty="0">
                <a:solidFill>
                  <a:srgbClr val="FFFFFF"/>
                </a:solidFill>
                <a:latin typeface="Corbel"/>
                <a:cs typeface="Corbel"/>
              </a:rPr>
              <a:t>ИТОГОВОЕ </a:t>
            </a:r>
            <a:r>
              <a:rPr sz="2800" spc="-15" dirty="0">
                <a:solidFill>
                  <a:srgbClr val="FFFFFF"/>
                </a:solidFill>
                <a:latin typeface="Corbel"/>
                <a:cs typeface="Corbel"/>
              </a:rPr>
              <a:t>СОБЕСЕДОВАНИЕ 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ПО </a:t>
            </a:r>
            <a:r>
              <a:rPr sz="2800" spc="-35" dirty="0">
                <a:solidFill>
                  <a:srgbClr val="FFFFFF"/>
                </a:solidFill>
                <a:latin typeface="Corbel"/>
                <a:cs typeface="Corbel"/>
              </a:rPr>
              <a:t>РУССКОМУ</a:t>
            </a:r>
            <a:r>
              <a:rPr sz="2800" spc="-1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orbel"/>
                <a:cs typeface="Corbel"/>
              </a:rPr>
              <a:t>ЯЗЫКУ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5800" y="2209800"/>
            <a:ext cx="10972800" cy="2995692"/>
          </a:xfrm>
          <a:prstGeom prst="rect">
            <a:avLst/>
          </a:prstGeom>
        </p:spPr>
        <p:txBody>
          <a:bodyPr vert="horz" wrap="square" lIns="0" tIns="162560" rIns="0" bIns="0" rtlCol="0">
            <a:spAutoFit/>
          </a:bodyPr>
          <a:lstStyle/>
          <a:p>
            <a:pPr marL="318770" indent="-306705">
              <a:lnSpc>
                <a:spcPct val="100000"/>
              </a:lnSpc>
              <a:spcBef>
                <a:spcPts val="1180"/>
              </a:spcBef>
              <a:buClr>
                <a:srgbClr val="903062"/>
              </a:buClr>
              <a:buSzPct val="91666"/>
              <a:buFont typeface="Wingdings 2"/>
              <a:buChar char=""/>
              <a:tabLst>
                <a:tab pos="318770" algn="l"/>
                <a:tab pos="319405" algn="l"/>
              </a:tabLst>
            </a:pPr>
            <a:r>
              <a:rPr sz="2400" spc="-5" dirty="0" err="1" smtClean="0">
                <a:latin typeface="Times New Roman"/>
                <a:cs typeface="Times New Roman"/>
              </a:rPr>
              <a:t>Основной</a:t>
            </a:r>
            <a:r>
              <a:rPr sz="2400" spc="-5" dirty="0" smtClean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этап </a:t>
            </a:r>
            <a:r>
              <a:rPr sz="2400" spc="-5" dirty="0" err="1">
                <a:latin typeface="Times New Roman"/>
                <a:cs typeface="Times New Roman"/>
              </a:rPr>
              <a:t>пройдет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12</a:t>
            </a:r>
            <a:r>
              <a:rPr sz="24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 err="1">
                <a:solidFill>
                  <a:srgbClr val="C00000"/>
                </a:solidFill>
                <a:latin typeface="Times New Roman"/>
                <a:cs typeface="Times New Roman"/>
              </a:rPr>
              <a:t>февраля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20</a:t>
            </a:r>
            <a:r>
              <a:rPr lang="ru-RU" sz="24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25</a:t>
            </a:r>
            <a:r>
              <a:rPr sz="24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35" dirty="0">
                <a:solidFill>
                  <a:srgbClr val="C00000"/>
                </a:solidFill>
                <a:latin typeface="Times New Roman"/>
                <a:cs typeface="Times New Roman"/>
              </a:rPr>
              <a:t>года </a:t>
            </a:r>
            <a:r>
              <a:rPr sz="2400" dirty="0">
                <a:latin typeface="Times New Roman"/>
                <a:cs typeface="Times New Roman"/>
              </a:rPr>
              <a:t>( </a:t>
            </a:r>
            <a:r>
              <a:rPr sz="2400" spc="-20" dirty="0">
                <a:latin typeface="Times New Roman"/>
                <a:cs typeface="Times New Roman"/>
              </a:rPr>
              <a:t>вторая </a:t>
            </a:r>
            <a:r>
              <a:rPr sz="2400" spc="-10" dirty="0">
                <a:latin typeface="Times New Roman"/>
                <a:cs typeface="Times New Roman"/>
              </a:rPr>
              <a:t>среда</a:t>
            </a:r>
            <a:r>
              <a:rPr sz="2400" spc="10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февраля)</a:t>
            </a:r>
          </a:p>
          <a:p>
            <a:pPr marL="318770" indent="-306705">
              <a:lnSpc>
                <a:spcPct val="100000"/>
              </a:lnSpc>
              <a:spcBef>
                <a:spcPts val="1175"/>
              </a:spcBef>
              <a:buClr>
                <a:srgbClr val="903062"/>
              </a:buClr>
              <a:buSzPct val="91666"/>
              <a:buFont typeface="Wingdings 2"/>
              <a:buChar char=""/>
              <a:tabLst>
                <a:tab pos="318770" algn="l"/>
                <a:tab pos="319405" algn="l"/>
              </a:tabLst>
            </a:pPr>
            <a:r>
              <a:rPr sz="2400" spc="-10" dirty="0">
                <a:latin typeface="Times New Roman"/>
                <a:cs typeface="Times New Roman"/>
              </a:rPr>
              <a:t>Проводится </a:t>
            </a:r>
            <a:r>
              <a:rPr sz="2400" dirty="0">
                <a:latin typeface="Times New Roman"/>
                <a:cs typeface="Times New Roman"/>
              </a:rPr>
              <a:t>в </a:t>
            </a:r>
            <a:r>
              <a:rPr sz="2400" spc="-10" dirty="0">
                <a:latin typeface="Times New Roman"/>
                <a:cs typeface="Times New Roman"/>
              </a:rPr>
              <a:t>образовательных</a:t>
            </a:r>
            <a:r>
              <a:rPr sz="2400" spc="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организациях</a:t>
            </a:r>
          </a:p>
          <a:p>
            <a:pPr marL="318770" indent="-306705">
              <a:lnSpc>
                <a:spcPct val="100000"/>
              </a:lnSpc>
              <a:spcBef>
                <a:spcPts val="1175"/>
              </a:spcBef>
              <a:buClr>
                <a:srgbClr val="903062"/>
              </a:buClr>
              <a:buSzPct val="91666"/>
              <a:buFont typeface="Wingdings 2"/>
              <a:buChar char=""/>
              <a:tabLst>
                <a:tab pos="318770" algn="l"/>
                <a:tab pos="319405" algn="l"/>
              </a:tabLst>
            </a:pPr>
            <a:r>
              <a:rPr sz="2400" spc="-5" dirty="0">
                <a:latin typeface="Times New Roman"/>
                <a:cs typeface="Times New Roman"/>
              </a:rPr>
              <a:t>Материалы становятся </a:t>
            </a:r>
            <a:r>
              <a:rPr sz="2400" dirty="0">
                <a:latin typeface="Times New Roman"/>
                <a:cs typeface="Times New Roman"/>
              </a:rPr>
              <a:t>доступны в день </a:t>
            </a:r>
            <a:r>
              <a:rPr sz="2400" spc="-10" dirty="0">
                <a:latin typeface="Times New Roman"/>
                <a:cs typeface="Times New Roman"/>
              </a:rPr>
              <a:t>проведения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собеседования</a:t>
            </a:r>
            <a:endParaRPr sz="2400" dirty="0">
              <a:latin typeface="Times New Roman"/>
              <a:cs typeface="Times New Roman"/>
            </a:endParaRPr>
          </a:p>
          <a:p>
            <a:pPr marL="318770" indent="-306705">
              <a:lnSpc>
                <a:spcPct val="100000"/>
              </a:lnSpc>
              <a:spcBef>
                <a:spcPts val="1180"/>
              </a:spcBef>
              <a:buClr>
                <a:srgbClr val="903062"/>
              </a:buClr>
              <a:buSzPct val="91666"/>
              <a:buFont typeface="Wingdings 2"/>
              <a:buChar char=""/>
              <a:tabLst>
                <a:tab pos="318770" algn="l"/>
                <a:tab pos="319405" algn="l"/>
              </a:tabLst>
            </a:pPr>
            <a:r>
              <a:rPr sz="2400" spc="-40" dirty="0">
                <a:latin typeface="Times New Roman"/>
                <a:cs typeface="Times New Roman"/>
              </a:rPr>
              <a:t>Результатом </a:t>
            </a:r>
            <a:r>
              <a:rPr sz="2400" spc="-25" dirty="0">
                <a:latin typeface="Times New Roman"/>
                <a:cs typeface="Times New Roman"/>
              </a:rPr>
              <a:t>итогового </a:t>
            </a:r>
            <a:r>
              <a:rPr sz="2400" spc="-5" dirty="0">
                <a:latin typeface="Times New Roman"/>
                <a:cs typeface="Times New Roman"/>
              </a:rPr>
              <a:t>собеседования </a:t>
            </a:r>
            <a:r>
              <a:rPr sz="2400" spc="-5" dirty="0" err="1">
                <a:latin typeface="Times New Roman"/>
                <a:cs typeface="Times New Roman"/>
              </a:rPr>
              <a:t>является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 smtClean="0">
                <a:latin typeface="Times New Roman"/>
                <a:cs typeface="Times New Roman"/>
              </a:rPr>
              <a:t>«</a:t>
            </a:r>
            <a:r>
              <a:rPr sz="2400" b="1" spc="-2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зачет</a:t>
            </a:r>
            <a:r>
              <a:rPr sz="2400" spc="-20" dirty="0">
                <a:latin typeface="Times New Roman"/>
                <a:cs typeface="Times New Roman"/>
              </a:rPr>
              <a:t>» </a:t>
            </a:r>
            <a:r>
              <a:rPr sz="2400" spc="-5" dirty="0" err="1">
                <a:latin typeface="Times New Roman"/>
                <a:cs typeface="Times New Roman"/>
              </a:rPr>
              <a:t>или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 smtClean="0">
                <a:latin typeface="Times New Roman"/>
                <a:cs typeface="Times New Roman"/>
              </a:rPr>
              <a:t>«</a:t>
            </a:r>
            <a:r>
              <a:rPr sz="2400" b="1" spc="-1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незачет</a:t>
            </a:r>
            <a:r>
              <a:rPr sz="2400" spc="-10" dirty="0">
                <a:latin typeface="Times New Roman"/>
                <a:cs typeface="Times New Roman"/>
              </a:rPr>
              <a:t>»</a:t>
            </a:r>
            <a:endParaRPr sz="2400" dirty="0">
              <a:latin typeface="Times New Roman"/>
              <a:cs typeface="Times New Roman"/>
            </a:endParaRPr>
          </a:p>
          <a:p>
            <a:pPr marL="318770" indent="-306705">
              <a:lnSpc>
                <a:spcPct val="100000"/>
              </a:lnSpc>
              <a:spcBef>
                <a:spcPts val="1175"/>
              </a:spcBef>
              <a:buClr>
                <a:srgbClr val="903062"/>
              </a:buClr>
              <a:buSzPct val="91666"/>
              <a:buFont typeface="Wingdings 2"/>
              <a:buChar char=""/>
              <a:tabLst>
                <a:tab pos="318770" algn="l"/>
                <a:tab pos="319405" algn="l"/>
              </a:tabLst>
            </a:pPr>
            <a:r>
              <a:rPr sz="2400" spc="-15" dirty="0">
                <a:latin typeface="Times New Roman"/>
                <a:cs typeface="Times New Roman"/>
              </a:rPr>
              <a:t>Повторное </a:t>
            </a:r>
            <a:r>
              <a:rPr sz="2400" spc="-5" dirty="0">
                <a:latin typeface="Times New Roman"/>
                <a:cs typeface="Times New Roman"/>
              </a:rPr>
              <a:t>собеседование </a:t>
            </a:r>
            <a:r>
              <a:rPr sz="2400" spc="-10" dirty="0">
                <a:latin typeface="Times New Roman"/>
                <a:cs typeface="Times New Roman"/>
              </a:rPr>
              <a:t>назначается </a:t>
            </a:r>
            <a:r>
              <a:rPr sz="2400" dirty="0">
                <a:latin typeface="Times New Roman"/>
                <a:cs typeface="Times New Roman"/>
              </a:rPr>
              <a:t>в </a:t>
            </a:r>
            <a:r>
              <a:rPr sz="2400" spc="-10" dirty="0">
                <a:latin typeface="Times New Roman"/>
                <a:cs typeface="Times New Roman"/>
              </a:rPr>
              <a:t>дополнительные </a:t>
            </a:r>
            <a:r>
              <a:rPr sz="2400" dirty="0">
                <a:latin typeface="Times New Roman"/>
                <a:cs typeface="Times New Roman"/>
              </a:rPr>
              <a:t>сроки в</a:t>
            </a:r>
            <a:r>
              <a:rPr sz="2400" spc="9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текущем</a:t>
            </a:r>
            <a:endParaRPr sz="2400" dirty="0">
              <a:latin typeface="Times New Roman"/>
              <a:cs typeface="Times New Roman"/>
            </a:endParaRPr>
          </a:p>
          <a:p>
            <a:pPr marL="318770">
              <a:lnSpc>
                <a:spcPct val="100000"/>
              </a:lnSpc>
            </a:pPr>
            <a:r>
              <a:rPr sz="2400" spc="-5" dirty="0" err="1">
                <a:latin typeface="Times New Roman"/>
                <a:cs typeface="Times New Roman"/>
              </a:rPr>
              <a:t>учебном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25" dirty="0" err="1" smtClean="0">
                <a:latin typeface="Times New Roman"/>
                <a:cs typeface="Times New Roman"/>
              </a:rPr>
              <a:t>году</a:t>
            </a:r>
            <a:r>
              <a:rPr lang="ru-RU" sz="2400" spc="-25" dirty="0" smtClean="0">
                <a:latin typeface="Times New Roman"/>
                <a:cs typeface="Times New Roman"/>
              </a:rPr>
              <a:t> </a:t>
            </a:r>
            <a:r>
              <a:rPr sz="2400" spc="-25" dirty="0" smtClean="0">
                <a:latin typeface="Times New Roman"/>
                <a:cs typeface="Times New Roman"/>
              </a:rPr>
              <a:t>(</a:t>
            </a:r>
            <a:r>
              <a:rPr lang="ru-RU" sz="2400" b="1" spc="-25" dirty="0" smtClean="0">
                <a:latin typeface="Times New Roman"/>
                <a:cs typeface="Times New Roman"/>
              </a:rPr>
              <a:t>12</a:t>
            </a:r>
            <a:r>
              <a:rPr lang="ru-RU" sz="2400" spc="-25" dirty="0" smtClean="0">
                <a:latin typeface="Times New Roman"/>
                <a:cs typeface="Times New Roman"/>
              </a:rPr>
              <a:t> </a:t>
            </a:r>
            <a:r>
              <a:rPr sz="2400" b="1" spc="-10" dirty="0" err="1" smtClean="0">
                <a:latin typeface="Times New Roman"/>
                <a:cs typeface="Times New Roman"/>
              </a:rPr>
              <a:t>март</a:t>
            </a:r>
            <a:r>
              <a:rPr lang="ru-RU" sz="2400" b="1" spc="-10" dirty="0" smtClean="0">
                <a:latin typeface="Times New Roman"/>
                <a:cs typeface="Times New Roman"/>
              </a:rPr>
              <a:t>а</a:t>
            </a:r>
            <a:r>
              <a:rPr sz="2400" b="1" spc="-10" dirty="0" smtClean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и </a:t>
            </a:r>
            <a:r>
              <a:rPr lang="ru-RU" sz="2400" b="1" dirty="0" smtClean="0">
                <a:latin typeface="Times New Roman"/>
                <a:cs typeface="Times New Roman"/>
              </a:rPr>
              <a:t>21 апреля</a:t>
            </a:r>
            <a:r>
              <a:rPr sz="2400" dirty="0" smtClean="0">
                <a:latin typeface="Times New Roman"/>
                <a:cs typeface="Times New Roman"/>
              </a:rPr>
              <a:t>)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95400" y="609600"/>
            <a:ext cx="9350375" cy="80803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2858" algn="ctr">
              <a:lnSpc>
                <a:spcPts val="2940"/>
              </a:lnSpc>
              <a:defRPr/>
            </a:pPr>
            <a:r>
              <a:rPr sz="2400" b="1" spc="-4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ИТОГОВОЕ СОБЕСЕДОВАНИЕ</a:t>
            </a:r>
            <a:endParaRPr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29" algn="ctr">
              <a:lnSpc>
                <a:spcPts val="3420"/>
              </a:lnSpc>
              <a:defRPr/>
            </a:pPr>
            <a:r>
              <a:rPr sz="2400" b="1" spc="-4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РУССКОМУ</a:t>
            </a:r>
            <a:r>
              <a:rPr sz="2400" b="1" spc="-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4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ЯЗЫКУ</a:t>
            </a:r>
            <a:endParaRPr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3" name="object 3"/>
          <p:cNvSpPr txBox="1">
            <a:spLocks noChangeArrowheads="1"/>
          </p:cNvSpPr>
          <p:nvPr/>
        </p:nvSpPr>
        <p:spPr bwMode="auto">
          <a:xfrm>
            <a:off x="609600" y="1752600"/>
            <a:ext cx="10515600" cy="1867178"/>
          </a:xfrm>
          <a:prstGeom prst="rect">
            <a:avLst/>
          </a:prstGeom>
          <a:solidFill>
            <a:srgbClr val="F8CA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20034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2400"/>
              </a:lnSpc>
              <a:spcBef>
                <a:spcPct val="0"/>
              </a:spcBef>
              <a:buNone/>
              <a:defRPr/>
            </a:pPr>
            <a:r>
              <a:rPr lang="ru-RU" alt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Устная часть ОГЭ ставит 4 задачи:</a:t>
            </a:r>
            <a:endParaRPr lang="ru-RU" alt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6213" indent="358775">
              <a:spcBef>
                <a:spcPts val="500"/>
              </a:spcBef>
              <a:buNone/>
              <a:defRPr/>
            </a:pPr>
            <a:r>
              <a:rPr lang="ru-RU" alt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Выразительно прочитать текст.</a:t>
            </a:r>
          </a:p>
          <a:p>
            <a:pPr marL="176213" indent="358775">
              <a:spcBef>
                <a:spcPts val="500"/>
              </a:spcBef>
              <a:buNone/>
              <a:defRPr/>
            </a:pPr>
            <a:r>
              <a:rPr lang="ru-RU" alt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Пересказать прочитанное с интеграцией цитаты.</a:t>
            </a:r>
          </a:p>
          <a:p>
            <a:pPr marL="176213" indent="358775">
              <a:lnSpc>
                <a:spcPts val="2263"/>
              </a:lnSpc>
              <a:spcBef>
                <a:spcPts val="788"/>
              </a:spcBef>
              <a:buNone/>
              <a:defRPr/>
            </a:pPr>
            <a:r>
              <a:rPr lang="ru-RU" alt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Построить монологическое высказывание с опорой на  предложенный план.</a:t>
            </a:r>
          </a:p>
          <a:p>
            <a:pPr marL="176213" indent="358775">
              <a:spcBef>
                <a:spcPts val="475"/>
              </a:spcBef>
              <a:buNone/>
              <a:defRPr/>
            </a:pPr>
            <a:r>
              <a:rPr lang="ru-RU" alt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Принять участие в диалоге на выбранную тему.</a:t>
            </a:r>
          </a:p>
        </p:txBody>
      </p:sp>
      <p:pic>
        <p:nvPicPr>
          <p:cNvPr id="1026" name="Picture 2" descr="https://salsknews.ru/wp-content/uploads/2021/02/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760" y="3717032"/>
            <a:ext cx="3960440" cy="297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48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0436" y="614172"/>
            <a:ext cx="11309985" cy="1190625"/>
          </a:xfrm>
          <a:prstGeom prst="rect">
            <a:avLst/>
          </a:prstGeom>
          <a:solidFill>
            <a:srgbClr val="4D1334"/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4200"/>
          </a:p>
          <a:p>
            <a:pPr marL="231775">
              <a:lnSpc>
                <a:spcPct val="100000"/>
              </a:lnSpc>
            </a:pPr>
            <a:r>
              <a:rPr sz="2800" spc="-35" dirty="0">
                <a:solidFill>
                  <a:srgbClr val="FFFFFF"/>
                </a:solidFill>
              </a:rPr>
              <a:t>ОРГАНИЗАЦИЯ </a:t>
            </a:r>
            <a:r>
              <a:rPr sz="2800" spc="-30" dirty="0">
                <a:solidFill>
                  <a:srgbClr val="FFFFFF"/>
                </a:solidFill>
              </a:rPr>
              <a:t>ИТОГОВОГО </a:t>
            </a:r>
            <a:r>
              <a:rPr sz="2800" spc="-20" dirty="0">
                <a:solidFill>
                  <a:srgbClr val="FFFFFF"/>
                </a:solidFill>
              </a:rPr>
              <a:t>УСТНОГО</a:t>
            </a:r>
            <a:r>
              <a:rPr sz="2800" spc="210" dirty="0">
                <a:solidFill>
                  <a:srgbClr val="FFFFFF"/>
                </a:solidFill>
              </a:rPr>
              <a:t> </a:t>
            </a:r>
            <a:r>
              <a:rPr sz="2800" spc="-25" dirty="0">
                <a:solidFill>
                  <a:srgbClr val="FFFFFF"/>
                </a:solidFill>
              </a:rPr>
              <a:t>СОБЕСЕДОВАНИЯ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574954" y="2508885"/>
            <a:ext cx="11175467" cy="1579278"/>
          </a:xfrm>
          <a:prstGeom prst="rect">
            <a:avLst/>
          </a:prstGeom>
        </p:spPr>
        <p:txBody>
          <a:bodyPr vert="horz" wrap="square" lIns="0" tIns="161925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275"/>
              </a:spcBef>
              <a:buClr>
                <a:srgbClr val="903062"/>
              </a:buClr>
              <a:buSzPct val="91666"/>
              <a:tabLst>
                <a:tab pos="318770" algn="l"/>
                <a:tab pos="319405" algn="l"/>
              </a:tabLst>
            </a:pPr>
            <a:r>
              <a:rPr sz="2400" spc="-15" dirty="0">
                <a:latin typeface="Times New Roman"/>
                <a:cs typeface="Times New Roman"/>
              </a:rPr>
              <a:t>Возможны </a:t>
            </a:r>
            <a:r>
              <a:rPr sz="2400" dirty="0">
                <a:latin typeface="Times New Roman"/>
                <a:cs typeface="Times New Roman"/>
              </a:rPr>
              <a:t>2 </a:t>
            </a:r>
            <a:r>
              <a:rPr sz="2400" dirty="0" err="1">
                <a:latin typeface="Times New Roman"/>
                <a:cs typeface="Times New Roman"/>
              </a:rPr>
              <a:t>организационные</a:t>
            </a:r>
            <a:r>
              <a:rPr sz="2400" spc="30" dirty="0">
                <a:latin typeface="Times New Roman"/>
                <a:cs typeface="Times New Roman"/>
              </a:rPr>
              <a:t> </a:t>
            </a:r>
            <a:r>
              <a:rPr sz="2400" spc="-15" dirty="0" err="1" smtClean="0">
                <a:latin typeface="Times New Roman"/>
                <a:cs typeface="Times New Roman"/>
              </a:rPr>
              <a:t>модели</a:t>
            </a:r>
            <a:r>
              <a:rPr lang="ru-RU" sz="2400" spc="-15" dirty="0" smtClean="0">
                <a:latin typeface="Times New Roman"/>
                <a:cs typeface="Times New Roman"/>
              </a:rPr>
              <a:t>:</a:t>
            </a:r>
            <a:endParaRPr sz="2400" dirty="0">
              <a:latin typeface="Times New Roman"/>
              <a:cs typeface="Times New Roman"/>
            </a:endParaRPr>
          </a:p>
          <a:p>
            <a:pPr marL="12065">
              <a:lnSpc>
                <a:spcPct val="100000"/>
              </a:lnSpc>
              <a:spcBef>
                <a:spcPts val="1175"/>
              </a:spcBef>
              <a:buClr>
                <a:srgbClr val="903062"/>
              </a:buClr>
              <a:buSzPct val="91666"/>
              <a:tabLst>
                <a:tab pos="318770" algn="l"/>
                <a:tab pos="319405" algn="l"/>
              </a:tabLst>
            </a:pPr>
            <a:r>
              <a:rPr sz="2400" spc="-5" dirty="0">
                <a:latin typeface="Times New Roman"/>
                <a:cs typeface="Times New Roman"/>
              </a:rPr>
              <a:t>1</a:t>
            </a:r>
            <a:r>
              <a:rPr sz="2400" spc="-5" dirty="0" smtClean="0">
                <a:latin typeface="Times New Roman"/>
                <a:cs typeface="Times New Roman"/>
              </a:rPr>
              <a:t>)</a:t>
            </a:r>
            <a:r>
              <a:rPr lang="ru-RU" sz="2400" spc="-5" dirty="0" smtClean="0">
                <a:latin typeface="Times New Roman"/>
                <a:cs typeface="Times New Roman"/>
              </a:rPr>
              <a:t> </a:t>
            </a:r>
            <a:r>
              <a:rPr sz="2400" u="sng" spc="-5" dirty="0" err="1" smtClean="0">
                <a:latin typeface="Times New Roman"/>
                <a:cs typeface="Times New Roman"/>
              </a:rPr>
              <a:t>проведение</a:t>
            </a:r>
            <a:r>
              <a:rPr sz="2400" u="sng" spc="-5" dirty="0" smtClean="0">
                <a:latin typeface="Times New Roman"/>
                <a:cs typeface="Times New Roman"/>
              </a:rPr>
              <a:t> </a:t>
            </a:r>
            <a:r>
              <a:rPr sz="2400" u="sng" spc="-5" dirty="0">
                <a:latin typeface="Times New Roman"/>
                <a:cs typeface="Times New Roman"/>
              </a:rPr>
              <a:t>собеседования параллельно </a:t>
            </a:r>
            <a:r>
              <a:rPr sz="2400" u="sng" dirty="0">
                <a:latin typeface="Times New Roman"/>
                <a:cs typeface="Times New Roman"/>
              </a:rPr>
              <a:t>с учебным</a:t>
            </a:r>
            <a:r>
              <a:rPr sz="2400" u="sng" spc="-10" dirty="0">
                <a:latin typeface="Times New Roman"/>
                <a:cs typeface="Times New Roman"/>
              </a:rPr>
              <a:t> </a:t>
            </a:r>
            <a:r>
              <a:rPr sz="2400" u="sng" spc="-5" dirty="0">
                <a:latin typeface="Times New Roman"/>
                <a:cs typeface="Times New Roman"/>
              </a:rPr>
              <a:t>процессом</a:t>
            </a:r>
            <a:endParaRPr sz="2400" u="sng" dirty="0">
              <a:latin typeface="Times New Roman"/>
              <a:cs typeface="Times New Roman"/>
            </a:endParaRPr>
          </a:p>
          <a:p>
            <a:pPr marL="12065" marR="5080">
              <a:lnSpc>
                <a:spcPct val="100000"/>
              </a:lnSpc>
              <a:spcBef>
                <a:spcPts val="1175"/>
              </a:spcBef>
              <a:buClr>
                <a:srgbClr val="903062"/>
              </a:buClr>
              <a:buSzPct val="91666"/>
              <a:tabLst>
                <a:tab pos="318770" algn="l"/>
                <a:tab pos="319405" algn="l"/>
              </a:tabLst>
            </a:pPr>
            <a:r>
              <a:rPr sz="2400" dirty="0">
                <a:latin typeface="Times New Roman"/>
                <a:cs typeface="Times New Roman"/>
              </a:rPr>
              <a:t>2) </a:t>
            </a:r>
            <a:r>
              <a:rPr sz="2400" spc="-5" dirty="0">
                <a:latin typeface="Times New Roman"/>
                <a:cs typeface="Times New Roman"/>
              </a:rPr>
              <a:t>процедура </a:t>
            </a:r>
            <a:r>
              <a:rPr sz="2400" dirty="0">
                <a:latin typeface="Times New Roman"/>
                <a:cs typeface="Times New Roman"/>
              </a:rPr>
              <a:t>со </a:t>
            </a:r>
            <a:r>
              <a:rPr sz="2400" spc="-5" dirty="0">
                <a:latin typeface="Times New Roman"/>
                <a:cs typeface="Times New Roman"/>
              </a:rPr>
              <a:t>сбором </a:t>
            </a:r>
            <a:r>
              <a:rPr sz="2400" dirty="0">
                <a:latin typeface="Times New Roman"/>
                <a:cs typeface="Times New Roman"/>
              </a:rPr>
              <a:t>детей в </a:t>
            </a:r>
            <a:r>
              <a:rPr sz="2400" spc="-35" dirty="0">
                <a:latin typeface="Times New Roman"/>
                <a:cs typeface="Times New Roman"/>
              </a:rPr>
              <a:t>аудитории </a:t>
            </a:r>
            <a:r>
              <a:rPr sz="2400" spc="-10" dirty="0">
                <a:latin typeface="Times New Roman"/>
                <a:cs typeface="Times New Roman"/>
              </a:rPr>
              <a:t>ожидания </a:t>
            </a:r>
            <a:r>
              <a:rPr sz="2400" dirty="0">
                <a:latin typeface="Times New Roman"/>
                <a:cs typeface="Times New Roman"/>
              </a:rPr>
              <a:t>и </a:t>
            </a:r>
            <a:r>
              <a:rPr sz="2400" spc="-10" dirty="0">
                <a:latin typeface="Times New Roman"/>
                <a:cs typeface="Times New Roman"/>
              </a:rPr>
              <a:t>фактической </a:t>
            </a:r>
            <a:r>
              <a:rPr sz="2400" spc="-10" dirty="0" err="1">
                <a:latin typeface="Times New Roman"/>
                <a:cs typeface="Times New Roman"/>
              </a:rPr>
              <a:t>отменой</a:t>
            </a:r>
            <a:r>
              <a:rPr sz="2400" spc="-10" dirty="0">
                <a:latin typeface="Times New Roman"/>
                <a:cs typeface="Times New Roman"/>
              </a:rPr>
              <a:t>  </a:t>
            </a:r>
            <a:r>
              <a:rPr sz="2400" spc="-15" dirty="0" err="1" smtClean="0">
                <a:latin typeface="Times New Roman"/>
                <a:cs typeface="Times New Roman"/>
              </a:rPr>
              <a:t>уроков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45336" y="2049779"/>
            <a:ext cx="2979419" cy="13685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03476" y="1923288"/>
            <a:ext cx="2261616" cy="1714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84960" y="2063495"/>
            <a:ext cx="2904743" cy="12938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20405" y="2368673"/>
            <a:ext cx="2627757" cy="6020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ts val="4595"/>
              </a:lnSpc>
              <a:spcBef>
                <a:spcPts val="95"/>
              </a:spcBef>
            </a:pPr>
            <a:r>
              <a:rPr lang="ru-RU" sz="3600" b="1" spc="-1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spc="-1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балл</a:t>
            </a:r>
            <a:r>
              <a:rPr lang="ru-RU" sz="3600" b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3600" b="1" spc="-5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76044" y="3357371"/>
            <a:ext cx="170180" cy="939165"/>
          </a:xfrm>
          <a:custGeom>
            <a:avLst/>
            <a:gdLst/>
            <a:ahLst/>
            <a:cxnLst/>
            <a:rect l="l" t="t" r="r" b="b"/>
            <a:pathLst>
              <a:path w="170180" h="939164">
                <a:moveTo>
                  <a:pt x="0" y="0"/>
                </a:moveTo>
                <a:lnTo>
                  <a:pt x="0" y="938783"/>
                </a:lnTo>
                <a:lnTo>
                  <a:pt x="169925" y="938783"/>
                </a:lnTo>
              </a:path>
            </a:pathLst>
          </a:custGeom>
          <a:ln w="12192">
            <a:solidFill>
              <a:srgbClr val="90306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46732" y="3649979"/>
            <a:ext cx="3728085" cy="1294130"/>
          </a:xfrm>
          <a:custGeom>
            <a:avLst/>
            <a:gdLst/>
            <a:ahLst/>
            <a:cxnLst/>
            <a:rect l="l" t="t" r="r" b="b"/>
            <a:pathLst>
              <a:path w="3728085" h="1294129">
                <a:moveTo>
                  <a:pt x="0" y="129413"/>
                </a:moveTo>
                <a:lnTo>
                  <a:pt x="10165" y="79027"/>
                </a:lnTo>
                <a:lnTo>
                  <a:pt x="37893" y="37893"/>
                </a:lnTo>
                <a:lnTo>
                  <a:pt x="79027" y="10165"/>
                </a:lnTo>
                <a:lnTo>
                  <a:pt x="129412" y="0"/>
                </a:lnTo>
                <a:lnTo>
                  <a:pt x="3598291" y="0"/>
                </a:lnTo>
                <a:lnTo>
                  <a:pt x="3648676" y="10165"/>
                </a:lnTo>
                <a:lnTo>
                  <a:pt x="3689810" y="37893"/>
                </a:lnTo>
                <a:lnTo>
                  <a:pt x="3717538" y="79027"/>
                </a:lnTo>
                <a:lnTo>
                  <a:pt x="3727704" y="129413"/>
                </a:lnTo>
                <a:lnTo>
                  <a:pt x="3727704" y="1164463"/>
                </a:lnTo>
                <a:lnTo>
                  <a:pt x="3717538" y="1214848"/>
                </a:lnTo>
                <a:lnTo>
                  <a:pt x="3689810" y="1255982"/>
                </a:lnTo>
                <a:lnTo>
                  <a:pt x="3648676" y="1283710"/>
                </a:lnTo>
                <a:lnTo>
                  <a:pt x="3598291" y="1293876"/>
                </a:lnTo>
                <a:lnTo>
                  <a:pt x="129412" y="1293876"/>
                </a:lnTo>
                <a:lnTo>
                  <a:pt x="79027" y="1283710"/>
                </a:lnTo>
                <a:lnTo>
                  <a:pt x="37893" y="1255982"/>
                </a:lnTo>
                <a:lnTo>
                  <a:pt x="10165" y="1214848"/>
                </a:lnTo>
                <a:lnTo>
                  <a:pt x="0" y="1164463"/>
                </a:lnTo>
                <a:lnTo>
                  <a:pt x="0" y="129413"/>
                </a:lnTo>
                <a:close/>
              </a:path>
            </a:pathLst>
          </a:custGeom>
          <a:ln w="12192">
            <a:solidFill>
              <a:srgbClr val="90306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426335" y="3913759"/>
            <a:ext cx="2968625" cy="698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5890">
              <a:lnSpc>
                <a:spcPts val="2645"/>
              </a:lnSpc>
              <a:spcBef>
                <a:spcPts val="100"/>
              </a:spcBef>
            </a:pPr>
            <a:r>
              <a:rPr sz="23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</a:t>
            </a:r>
            <a:r>
              <a:rPr sz="23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набрать,</a:t>
            </a: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ts val="2645"/>
              </a:lnSpc>
            </a:pPr>
            <a:r>
              <a:rPr sz="23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sz="23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</a:t>
            </a:r>
            <a:r>
              <a:rPr sz="23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"зачет"</a:t>
            </a: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95771" y="2017776"/>
            <a:ext cx="3005328" cy="1370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868923" y="2170176"/>
            <a:ext cx="2857500" cy="11567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35396" y="2031492"/>
            <a:ext cx="2930652" cy="1295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019800" y="2302510"/>
            <a:ext cx="2551682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4000" b="1" spc="-5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sz="4000" b="1" spc="-75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баллов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128003" y="3326891"/>
            <a:ext cx="293370" cy="970915"/>
          </a:xfrm>
          <a:custGeom>
            <a:avLst/>
            <a:gdLst/>
            <a:ahLst/>
            <a:cxnLst/>
            <a:rect l="l" t="t" r="r" b="b"/>
            <a:pathLst>
              <a:path w="293370" h="970914">
                <a:moveTo>
                  <a:pt x="0" y="0"/>
                </a:moveTo>
                <a:lnTo>
                  <a:pt x="0" y="970661"/>
                </a:lnTo>
                <a:lnTo>
                  <a:pt x="292988" y="970661"/>
                </a:lnTo>
              </a:path>
            </a:pathLst>
          </a:custGeom>
          <a:ln w="12192">
            <a:solidFill>
              <a:srgbClr val="90306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22134" y="3649979"/>
            <a:ext cx="3331465" cy="1294130"/>
          </a:xfrm>
          <a:custGeom>
            <a:avLst/>
            <a:gdLst/>
            <a:ahLst/>
            <a:cxnLst/>
            <a:rect l="l" t="t" r="r" b="b"/>
            <a:pathLst>
              <a:path w="2915920" h="1294129">
                <a:moveTo>
                  <a:pt x="0" y="129413"/>
                </a:moveTo>
                <a:lnTo>
                  <a:pt x="10165" y="79027"/>
                </a:lnTo>
                <a:lnTo>
                  <a:pt x="37893" y="37893"/>
                </a:lnTo>
                <a:lnTo>
                  <a:pt x="79027" y="10165"/>
                </a:lnTo>
                <a:lnTo>
                  <a:pt x="129412" y="0"/>
                </a:lnTo>
                <a:lnTo>
                  <a:pt x="2785998" y="0"/>
                </a:lnTo>
                <a:lnTo>
                  <a:pt x="2836384" y="10165"/>
                </a:lnTo>
                <a:lnTo>
                  <a:pt x="2877518" y="37893"/>
                </a:lnTo>
                <a:lnTo>
                  <a:pt x="2905246" y="79027"/>
                </a:lnTo>
                <a:lnTo>
                  <a:pt x="2915412" y="129413"/>
                </a:lnTo>
                <a:lnTo>
                  <a:pt x="2915412" y="1164463"/>
                </a:lnTo>
                <a:lnTo>
                  <a:pt x="2905246" y="1214848"/>
                </a:lnTo>
                <a:lnTo>
                  <a:pt x="2877518" y="1255982"/>
                </a:lnTo>
                <a:lnTo>
                  <a:pt x="2836384" y="1283710"/>
                </a:lnTo>
                <a:lnTo>
                  <a:pt x="2785998" y="1293876"/>
                </a:lnTo>
                <a:lnTo>
                  <a:pt x="129412" y="1293876"/>
                </a:lnTo>
                <a:lnTo>
                  <a:pt x="79027" y="1283710"/>
                </a:lnTo>
                <a:lnTo>
                  <a:pt x="37893" y="1255982"/>
                </a:lnTo>
                <a:lnTo>
                  <a:pt x="10165" y="1214848"/>
                </a:lnTo>
                <a:lnTo>
                  <a:pt x="0" y="1164463"/>
                </a:lnTo>
                <a:lnTo>
                  <a:pt x="0" y="129413"/>
                </a:lnTo>
                <a:close/>
              </a:path>
            </a:pathLst>
          </a:custGeom>
          <a:ln w="12192">
            <a:solidFill>
              <a:srgbClr val="B131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456040" y="3668014"/>
            <a:ext cx="3297559" cy="118999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227329" marR="222885" algn="ctr">
              <a:lnSpc>
                <a:spcPts val="2960"/>
              </a:lnSpc>
              <a:spcBef>
                <a:spcPts val="430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симальное 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2915"/>
              </a:lnSpc>
            </a:pP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собеседование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28600" y="4604740"/>
            <a:ext cx="1356360" cy="18061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083446" y="5413257"/>
            <a:ext cx="3699986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05410" algn="ctr">
              <a:lnSpc>
                <a:spcPct val="100000"/>
              </a:lnSpc>
              <a:spcBef>
                <a:spcPts val="100"/>
              </a:spcBef>
            </a:pPr>
            <a:r>
              <a:rPr sz="5400" b="1" spc="5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ru-RU" sz="5400" b="1" spc="5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-16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</a:t>
            </a: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830294" y="5009357"/>
            <a:ext cx="3176033" cy="18486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226552" y="5411723"/>
            <a:ext cx="2679192" cy="11033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887461" y="5060441"/>
            <a:ext cx="3065145" cy="1701164"/>
          </a:xfrm>
          <a:custGeom>
            <a:avLst/>
            <a:gdLst/>
            <a:ahLst/>
            <a:cxnLst/>
            <a:rect l="l" t="t" r="r" b="b"/>
            <a:pathLst>
              <a:path w="3065145" h="1701165">
                <a:moveTo>
                  <a:pt x="850392" y="0"/>
                </a:moveTo>
                <a:lnTo>
                  <a:pt x="0" y="850391"/>
                </a:lnTo>
                <a:lnTo>
                  <a:pt x="850392" y="1700782"/>
                </a:lnTo>
                <a:lnTo>
                  <a:pt x="850392" y="1275587"/>
                </a:lnTo>
                <a:lnTo>
                  <a:pt x="3064764" y="1275587"/>
                </a:lnTo>
                <a:lnTo>
                  <a:pt x="3064764" y="425195"/>
                </a:lnTo>
                <a:lnTo>
                  <a:pt x="850392" y="425195"/>
                </a:lnTo>
                <a:lnTo>
                  <a:pt x="8503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887461" y="5060441"/>
            <a:ext cx="3065145" cy="1701164"/>
          </a:xfrm>
          <a:custGeom>
            <a:avLst/>
            <a:gdLst/>
            <a:ahLst/>
            <a:cxnLst/>
            <a:rect l="l" t="t" r="r" b="b"/>
            <a:pathLst>
              <a:path w="3065145" h="1701165">
                <a:moveTo>
                  <a:pt x="3064764" y="425195"/>
                </a:moveTo>
                <a:lnTo>
                  <a:pt x="850392" y="425195"/>
                </a:lnTo>
                <a:lnTo>
                  <a:pt x="850392" y="0"/>
                </a:lnTo>
                <a:lnTo>
                  <a:pt x="0" y="850391"/>
                </a:lnTo>
                <a:lnTo>
                  <a:pt x="850392" y="1700782"/>
                </a:lnTo>
                <a:lnTo>
                  <a:pt x="850392" y="1275587"/>
                </a:lnTo>
                <a:lnTo>
                  <a:pt x="3064764" y="1275587"/>
                </a:lnTo>
                <a:lnTo>
                  <a:pt x="3064764" y="425195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8391906" y="5478881"/>
            <a:ext cx="2355215" cy="8489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95"/>
              </a:spcBef>
            </a:pPr>
            <a:r>
              <a:rPr sz="1800" b="1" spc="-5" dirty="0">
                <a:solidFill>
                  <a:srgbClr val="792A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 </a:t>
            </a:r>
            <a:r>
              <a:rPr sz="1800" b="1" dirty="0">
                <a:solidFill>
                  <a:srgbClr val="792A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sz="1800" b="1" spc="-105" dirty="0">
                <a:solidFill>
                  <a:srgbClr val="792A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>
                <a:solidFill>
                  <a:srgbClr val="792A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класса  </a:t>
            </a:r>
            <a:r>
              <a:rPr sz="1800" b="1" spc="-5" dirty="0">
                <a:solidFill>
                  <a:srgbClr val="792A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вправе готовиться  </a:t>
            </a:r>
            <a:r>
              <a:rPr sz="1800" b="1" dirty="0">
                <a:solidFill>
                  <a:srgbClr val="792A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800" b="1" spc="-20" dirty="0">
                <a:solidFill>
                  <a:srgbClr val="792A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spc="-10" dirty="0">
                <a:solidFill>
                  <a:srgbClr val="792A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отвечать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0436" y="614172"/>
            <a:ext cx="11309985" cy="1190625"/>
          </a:xfrm>
          <a:prstGeom prst="rect">
            <a:avLst/>
          </a:prstGeom>
          <a:solidFill>
            <a:srgbClr val="4D1334"/>
          </a:solidFill>
        </p:spPr>
        <p:txBody>
          <a:bodyPr vert="horz" wrap="square" lIns="0" tIns="85725" rIns="0" bIns="0" rtlCol="0">
            <a:spAutoFit/>
          </a:bodyPr>
          <a:lstStyle/>
          <a:p>
            <a:pPr marL="228600" marR="2000250">
              <a:lnSpc>
                <a:spcPts val="4240"/>
              </a:lnSpc>
              <a:spcBef>
                <a:spcPts val="675"/>
              </a:spcBef>
            </a:pPr>
            <a:r>
              <a:rPr sz="36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Модель </a:t>
            </a:r>
            <a:r>
              <a:rPr sz="3600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итогового </a:t>
            </a:r>
            <a:r>
              <a:rPr sz="36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устного </a:t>
            </a:r>
            <a:r>
              <a:rPr sz="3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собеседования </a:t>
            </a:r>
            <a:r>
              <a:rPr sz="3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  </a:t>
            </a:r>
            <a:r>
              <a:rPr sz="3600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русскому</a:t>
            </a:r>
            <a:r>
              <a:rPr sz="3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языку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45336" y="2049779"/>
            <a:ext cx="2979419" cy="13685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03476" y="1923288"/>
            <a:ext cx="2261616" cy="1714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84960" y="2063495"/>
            <a:ext cx="2904743" cy="12938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20405" y="2368673"/>
            <a:ext cx="2627757" cy="6020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ts val="4595"/>
              </a:lnSpc>
              <a:spcBef>
                <a:spcPts val="95"/>
              </a:spcBef>
            </a:pPr>
            <a:r>
              <a:rPr lang="ru-RU" sz="3600" b="1" spc="-1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spc="-1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балл</a:t>
            </a:r>
            <a:r>
              <a:rPr lang="ru-RU" sz="3600" b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3600" b="1" spc="-5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76044" y="3357371"/>
            <a:ext cx="170180" cy="939165"/>
          </a:xfrm>
          <a:custGeom>
            <a:avLst/>
            <a:gdLst/>
            <a:ahLst/>
            <a:cxnLst/>
            <a:rect l="l" t="t" r="r" b="b"/>
            <a:pathLst>
              <a:path w="170180" h="939164">
                <a:moveTo>
                  <a:pt x="0" y="0"/>
                </a:moveTo>
                <a:lnTo>
                  <a:pt x="0" y="938783"/>
                </a:lnTo>
                <a:lnTo>
                  <a:pt x="169925" y="938783"/>
                </a:lnTo>
              </a:path>
            </a:pathLst>
          </a:custGeom>
          <a:ln w="12192">
            <a:solidFill>
              <a:srgbClr val="90306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46732" y="3649979"/>
            <a:ext cx="3728085" cy="1294130"/>
          </a:xfrm>
          <a:custGeom>
            <a:avLst/>
            <a:gdLst/>
            <a:ahLst/>
            <a:cxnLst/>
            <a:rect l="l" t="t" r="r" b="b"/>
            <a:pathLst>
              <a:path w="3728085" h="1294129">
                <a:moveTo>
                  <a:pt x="0" y="129413"/>
                </a:moveTo>
                <a:lnTo>
                  <a:pt x="10165" y="79027"/>
                </a:lnTo>
                <a:lnTo>
                  <a:pt x="37893" y="37893"/>
                </a:lnTo>
                <a:lnTo>
                  <a:pt x="79027" y="10165"/>
                </a:lnTo>
                <a:lnTo>
                  <a:pt x="129412" y="0"/>
                </a:lnTo>
                <a:lnTo>
                  <a:pt x="3598291" y="0"/>
                </a:lnTo>
                <a:lnTo>
                  <a:pt x="3648676" y="10165"/>
                </a:lnTo>
                <a:lnTo>
                  <a:pt x="3689810" y="37893"/>
                </a:lnTo>
                <a:lnTo>
                  <a:pt x="3717538" y="79027"/>
                </a:lnTo>
                <a:lnTo>
                  <a:pt x="3727704" y="129413"/>
                </a:lnTo>
                <a:lnTo>
                  <a:pt x="3727704" y="1164463"/>
                </a:lnTo>
                <a:lnTo>
                  <a:pt x="3717538" y="1214848"/>
                </a:lnTo>
                <a:lnTo>
                  <a:pt x="3689810" y="1255982"/>
                </a:lnTo>
                <a:lnTo>
                  <a:pt x="3648676" y="1283710"/>
                </a:lnTo>
                <a:lnTo>
                  <a:pt x="3598291" y="1293876"/>
                </a:lnTo>
                <a:lnTo>
                  <a:pt x="129412" y="1293876"/>
                </a:lnTo>
                <a:lnTo>
                  <a:pt x="79027" y="1283710"/>
                </a:lnTo>
                <a:lnTo>
                  <a:pt x="37893" y="1255982"/>
                </a:lnTo>
                <a:lnTo>
                  <a:pt x="10165" y="1214848"/>
                </a:lnTo>
                <a:lnTo>
                  <a:pt x="0" y="1164463"/>
                </a:lnTo>
                <a:lnTo>
                  <a:pt x="0" y="129413"/>
                </a:lnTo>
                <a:close/>
              </a:path>
            </a:pathLst>
          </a:custGeom>
          <a:ln w="12192">
            <a:solidFill>
              <a:srgbClr val="90306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426335" y="3913759"/>
            <a:ext cx="2968625" cy="698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5890">
              <a:lnSpc>
                <a:spcPts val="2645"/>
              </a:lnSpc>
              <a:spcBef>
                <a:spcPts val="100"/>
              </a:spcBef>
            </a:pPr>
            <a:r>
              <a:rPr sz="23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</a:t>
            </a:r>
            <a:r>
              <a:rPr sz="23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набрать,</a:t>
            </a: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ts val="2645"/>
              </a:lnSpc>
            </a:pPr>
            <a:r>
              <a:rPr sz="23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sz="23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</a:t>
            </a:r>
            <a:r>
              <a:rPr sz="23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"зачет"</a:t>
            </a: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95771" y="2017776"/>
            <a:ext cx="3005328" cy="1370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868923" y="2170176"/>
            <a:ext cx="2857500" cy="11567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35396" y="2031492"/>
            <a:ext cx="2930652" cy="1295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019800" y="2302510"/>
            <a:ext cx="2551682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4000" b="1" spc="-5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sz="4000" b="1" spc="-75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баллов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128003" y="3326891"/>
            <a:ext cx="293370" cy="970915"/>
          </a:xfrm>
          <a:custGeom>
            <a:avLst/>
            <a:gdLst/>
            <a:ahLst/>
            <a:cxnLst/>
            <a:rect l="l" t="t" r="r" b="b"/>
            <a:pathLst>
              <a:path w="293370" h="970914">
                <a:moveTo>
                  <a:pt x="0" y="0"/>
                </a:moveTo>
                <a:lnTo>
                  <a:pt x="0" y="970661"/>
                </a:lnTo>
                <a:lnTo>
                  <a:pt x="292988" y="970661"/>
                </a:lnTo>
              </a:path>
            </a:pathLst>
          </a:custGeom>
          <a:ln w="12192">
            <a:solidFill>
              <a:srgbClr val="90306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22134" y="3649979"/>
            <a:ext cx="3331465" cy="1294130"/>
          </a:xfrm>
          <a:custGeom>
            <a:avLst/>
            <a:gdLst/>
            <a:ahLst/>
            <a:cxnLst/>
            <a:rect l="l" t="t" r="r" b="b"/>
            <a:pathLst>
              <a:path w="2915920" h="1294129">
                <a:moveTo>
                  <a:pt x="0" y="129413"/>
                </a:moveTo>
                <a:lnTo>
                  <a:pt x="10165" y="79027"/>
                </a:lnTo>
                <a:lnTo>
                  <a:pt x="37893" y="37893"/>
                </a:lnTo>
                <a:lnTo>
                  <a:pt x="79027" y="10165"/>
                </a:lnTo>
                <a:lnTo>
                  <a:pt x="129412" y="0"/>
                </a:lnTo>
                <a:lnTo>
                  <a:pt x="2785998" y="0"/>
                </a:lnTo>
                <a:lnTo>
                  <a:pt x="2836384" y="10165"/>
                </a:lnTo>
                <a:lnTo>
                  <a:pt x="2877518" y="37893"/>
                </a:lnTo>
                <a:lnTo>
                  <a:pt x="2905246" y="79027"/>
                </a:lnTo>
                <a:lnTo>
                  <a:pt x="2915412" y="129413"/>
                </a:lnTo>
                <a:lnTo>
                  <a:pt x="2915412" y="1164463"/>
                </a:lnTo>
                <a:lnTo>
                  <a:pt x="2905246" y="1214848"/>
                </a:lnTo>
                <a:lnTo>
                  <a:pt x="2877518" y="1255982"/>
                </a:lnTo>
                <a:lnTo>
                  <a:pt x="2836384" y="1283710"/>
                </a:lnTo>
                <a:lnTo>
                  <a:pt x="2785998" y="1293876"/>
                </a:lnTo>
                <a:lnTo>
                  <a:pt x="129412" y="1293876"/>
                </a:lnTo>
                <a:lnTo>
                  <a:pt x="79027" y="1283710"/>
                </a:lnTo>
                <a:lnTo>
                  <a:pt x="37893" y="1255982"/>
                </a:lnTo>
                <a:lnTo>
                  <a:pt x="10165" y="1214848"/>
                </a:lnTo>
                <a:lnTo>
                  <a:pt x="0" y="1164463"/>
                </a:lnTo>
                <a:lnTo>
                  <a:pt x="0" y="129413"/>
                </a:lnTo>
                <a:close/>
              </a:path>
            </a:pathLst>
          </a:custGeom>
          <a:ln w="12192">
            <a:solidFill>
              <a:srgbClr val="B131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456040" y="3668014"/>
            <a:ext cx="3297559" cy="118999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227329" marR="222885" algn="ctr">
              <a:lnSpc>
                <a:spcPts val="2960"/>
              </a:lnSpc>
              <a:spcBef>
                <a:spcPts val="430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r>
              <a:rPr sz="2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симальное  </a:t>
            </a:r>
            <a:r>
              <a:rPr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2915"/>
              </a:lnSpc>
            </a:pPr>
            <a:r>
              <a:rPr sz="2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собеседование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28600" y="4604740"/>
            <a:ext cx="1356360" cy="18061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083446" y="5413257"/>
            <a:ext cx="3699986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05410" algn="ctr">
              <a:lnSpc>
                <a:spcPct val="100000"/>
              </a:lnSpc>
              <a:spcBef>
                <a:spcPts val="100"/>
              </a:spcBef>
            </a:pPr>
            <a:r>
              <a:rPr lang="ru-RU" sz="5400" b="1" spc="5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</a:t>
            </a: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830294" y="5009357"/>
            <a:ext cx="3176033" cy="18486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226552" y="5411723"/>
            <a:ext cx="2679192" cy="11033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887461" y="5060441"/>
            <a:ext cx="3065145" cy="1701164"/>
          </a:xfrm>
          <a:custGeom>
            <a:avLst/>
            <a:gdLst/>
            <a:ahLst/>
            <a:cxnLst/>
            <a:rect l="l" t="t" r="r" b="b"/>
            <a:pathLst>
              <a:path w="3065145" h="1701165">
                <a:moveTo>
                  <a:pt x="850392" y="0"/>
                </a:moveTo>
                <a:lnTo>
                  <a:pt x="0" y="850391"/>
                </a:lnTo>
                <a:lnTo>
                  <a:pt x="850392" y="1700782"/>
                </a:lnTo>
                <a:lnTo>
                  <a:pt x="850392" y="1275587"/>
                </a:lnTo>
                <a:lnTo>
                  <a:pt x="3064764" y="1275587"/>
                </a:lnTo>
                <a:lnTo>
                  <a:pt x="3064764" y="425195"/>
                </a:lnTo>
                <a:lnTo>
                  <a:pt x="850392" y="425195"/>
                </a:lnTo>
                <a:lnTo>
                  <a:pt x="8503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887461" y="5060441"/>
            <a:ext cx="3065145" cy="1701164"/>
          </a:xfrm>
          <a:custGeom>
            <a:avLst/>
            <a:gdLst/>
            <a:ahLst/>
            <a:cxnLst/>
            <a:rect l="l" t="t" r="r" b="b"/>
            <a:pathLst>
              <a:path w="3065145" h="1701165">
                <a:moveTo>
                  <a:pt x="3064764" y="425195"/>
                </a:moveTo>
                <a:lnTo>
                  <a:pt x="850392" y="425195"/>
                </a:lnTo>
                <a:lnTo>
                  <a:pt x="850392" y="0"/>
                </a:lnTo>
                <a:lnTo>
                  <a:pt x="0" y="850391"/>
                </a:lnTo>
                <a:lnTo>
                  <a:pt x="850392" y="1700782"/>
                </a:lnTo>
                <a:lnTo>
                  <a:pt x="850392" y="1275587"/>
                </a:lnTo>
                <a:lnTo>
                  <a:pt x="3064764" y="1275587"/>
                </a:lnTo>
                <a:lnTo>
                  <a:pt x="3064764" y="425195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8391906" y="5478881"/>
            <a:ext cx="2355215" cy="8489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95"/>
              </a:spcBef>
            </a:pPr>
            <a:r>
              <a:rPr sz="1800" b="1" spc="-5" dirty="0">
                <a:solidFill>
                  <a:srgbClr val="792A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 </a:t>
            </a:r>
            <a:r>
              <a:rPr sz="1800" b="1" dirty="0">
                <a:solidFill>
                  <a:srgbClr val="792A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sz="1800" b="1" spc="-105" dirty="0">
                <a:solidFill>
                  <a:srgbClr val="792A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>
                <a:solidFill>
                  <a:srgbClr val="792A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класса  </a:t>
            </a:r>
            <a:r>
              <a:rPr sz="1800" b="1" spc="-5" dirty="0">
                <a:solidFill>
                  <a:srgbClr val="792A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вправе готовиться  </a:t>
            </a:r>
            <a:r>
              <a:rPr sz="1800" b="1" dirty="0">
                <a:solidFill>
                  <a:srgbClr val="792A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800" b="1" spc="-20" dirty="0">
                <a:solidFill>
                  <a:srgbClr val="792A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spc="-10" dirty="0">
                <a:solidFill>
                  <a:srgbClr val="792A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отвечать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0436" y="614172"/>
            <a:ext cx="11309985" cy="1190625"/>
          </a:xfrm>
          <a:prstGeom prst="rect">
            <a:avLst/>
          </a:prstGeom>
          <a:solidFill>
            <a:srgbClr val="4D1334"/>
          </a:solidFill>
        </p:spPr>
        <p:txBody>
          <a:bodyPr vert="horz" wrap="square" lIns="0" tIns="85725" rIns="0" bIns="0" rtlCol="0">
            <a:spAutoFit/>
          </a:bodyPr>
          <a:lstStyle/>
          <a:p>
            <a:pPr marL="228600" marR="2000250">
              <a:lnSpc>
                <a:spcPts val="4240"/>
              </a:lnSpc>
              <a:spcBef>
                <a:spcPts val="675"/>
              </a:spcBef>
            </a:pPr>
            <a:r>
              <a:rPr sz="36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Модель </a:t>
            </a:r>
            <a:r>
              <a:rPr sz="3600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итогового </a:t>
            </a:r>
            <a:r>
              <a:rPr sz="36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устного </a:t>
            </a:r>
            <a:r>
              <a:rPr sz="3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собеседования </a:t>
            </a:r>
            <a:r>
              <a:rPr sz="3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  </a:t>
            </a:r>
            <a:r>
              <a:rPr sz="3600" b="1" spc="-40" dirty="0" err="1">
                <a:solidFill>
                  <a:srgbClr val="FFFFFF"/>
                </a:solidFill>
                <a:latin typeface="Times New Roman"/>
                <a:cs typeface="Times New Roman"/>
              </a:rPr>
              <a:t>русскому</a:t>
            </a:r>
            <a:r>
              <a:rPr sz="3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00" b="1" spc="-15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языку</a:t>
            </a:r>
            <a:r>
              <a:rPr lang="ru-RU" sz="3600" b="1" spc="-1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(ОВЗ)</a:t>
            </a:r>
            <a:endParaRPr sz="3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5896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0436" y="614172"/>
            <a:ext cx="11309985" cy="1190625"/>
          </a:xfrm>
          <a:custGeom>
            <a:avLst/>
            <a:gdLst/>
            <a:ahLst/>
            <a:cxnLst/>
            <a:rect l="l" t="t" r="r" b="b"/>
            <a:pathLst>
              <a:path w="11309985" h="1190625">
                <a:moveTo>
                  <a:pt x="0" y="1190243"/>
                </a:moveTo>
                <a:lnTo>
                  <a:pt x="11309604" y="1190243"/>
                </a:lnTo>
                <a:lnTo>
                  <a:pt x="11309604" y="0"/>
                </a:lnTo>
                <a:lnTo>
                  <a:pt x="0" y="0"/>
                </a:lnTo>
                <a:lnTo>
                  <a:pt x="0" y="1190243"/>
                </a:lnTo>
                <a:close/>
              </a:path>
            </a:pathLst>
          </a:custGeom>
          <a:solidFill>
            <a:srgbClr val="4D1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33600" y="1910606"/>
            <a:ext cx="9506966" cy="39215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0" marR="5080">
              <a:lnSpc>
                <a:spcPct val="100000"/>
              </a:lnSpc>
              <a:spcBef>
                <a:spcPts val="100"/>
              </a:spcBef>
            </a:pPr>
            <a:r>
              <a:rPr spc="-114" dirty="0"/>
              <a:t>СТРУКТУРА </a:t>
            </a:r>
            <a:r>
              <a:rPr spc="-25" dirty="0"/>
              <a:t>УСТНОГО  </a:t>
            </a:r>
            <a:r>
              <a:rPr spc="-35" dirty="0" smtClean="0"/>
              <a:t>СОБЕСЕДОВАНИЯ</a:t>
            </a:r>
            <a:r>
              <a:rPr lang="ru-RU" spc="-35" dirty="0" smtClean="0"/>
              <a:t/>
            </a:r>
            <a:br>
              <a:rPr lang="ru-RU" spc="-35" dirty="0" smtClean="0"/>
            </a:br>
            <a:r>
              <a:rPr lang="ru-RU" spc="-35" dirty="0" smtClean="0"/>
              <a:t/>
            </a:r>
            <a:br>
              <a:rPr lang="ru-RU" spc="-35" dirty="0" smtClean="0"/>
            </a:br>
            <a:r>
              <a:rPr lang="ru-RU" sz="2800" b="1" spc="-35" dirty="0">
                <a:solidFill>
                  <a:srgbClr val="FF0000"/>
                </a:solidFill>
              </a:rPr>
              <a:t>В</a:t>
            </a:r>
            <a:r>
              <a:rPr lang="ru-RU" sz="2800" b="1" spc="-35" dirty="0" smtClean="0">
                <a:solidFill>
                  <a:srgbClr val="FF0000"/>
                </a:solidFill>
              </a:rPr>
              <a:t> течение проведения итогового собеседования ведется аудиозапись и видеонаблюдение</a:t>
            </a:r>
            <a:endParaRPr b="1" spc="-35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457200"/>
            <a:ext cx="1981200" cy="1981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10800" y="2969000"/>
            <a:ext cx="1804797" cy="18047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0436" y="614172"/>
            <a:ext cx="11309985" cy="1190625"/>
          </a:xfrm>
          <a:prstGeom prst="rect">
            <a:avLst/>
          </a:prstGeom>
          <a:solidFill>
            <a:srgbClr val="4D1334"/>
          </a:solidFill>
        </p:spPr>
        <p:txBody>
          <a:bodyPr vert="horz" wrap="square" lIns="0" tIns="6350" rIns="0" bIns="0" rtlCol="0">
            <a:spAutoFit/>
          </a:bodyPr>
          <a:lstStyle/>
          <a:p>
            <a:pPr marL="522605">
              <a:lnSpc>
                <a:spcPts val="3800"/>
              </a:lnSpc>
              <a:spcBef>
                <a:spcPts val="50"/>
              </a:spcBef>
            </a:pPr>
            <a:r>
              <a:rPr sz="3200" b="1" spc="-30" dirty="0">
                <a:solidFill>
                  <a:srgbClr val="F1F1F1"/>
                </a:solidFill>
                <a:latin typeface="Times New Roman"/>
                <a:cs typeface="Times New Roman"/>
              </a:rPr>
              <a:t>ЧАСТЬ </a:t>
            </a:r>
            <a:r>
              <a:rPr sz="3200" b="1" dirty="0">
                <a:solidFill>
                  <a:srgbClr val="F1F1F1"/>
                </a:solidFill>
                <a:latin typeface="Times New Roman"/>
                <a:cs typeface="Times New Roman"/>
              </a:rPr>
              <a:t>1. ЗАДАНИЕ</a:t>
            </a:r>
            <a:r>
              <a:rPr sz="3200" b="1" spc="-40" dirty="0">
                <a:solidFill>
                  <a:srgbClr val="F1F1F1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F1F1F1"/>
                </a:solidFill>
                <a:latin typeface="Times New Roman"/>
                <a:cs typeface="Times New Roman"/>
              </a:rPr>
              <a:t>1:</a:t>
            </a:r>
            <a:endParaRPr sz="3200">
              <a:latin typeface="Times New Roman"/>
              <a:cs typeface="Times New Roman"/>
            </a:endParaRPr>
          </a:p>
          <a:p>
            <a:pPr marL="522605">
              <a:lnSpc>
                <a:spcPts val="3800"/>
              </a:lnSpc>
            </a:pPr>
            <a:r>
              <a:rPr sz="3200" b="1" spc="-45" dirty="0">
                <a:solidFill>
                  <a:srgbClr val="F1F1F1"/>
                </a:solidFill>
                <a:latin typeface="Times New Roman"/>
                <a:cs typeface="Times New Roman"/>
              </a:rPr>
              <a:t>ВЫРАЗИТЕЛЬНОЕ </a:t>
            </a:r>
            <a:r>
              <a:rPr sz="3200" b="1" dirty="0">
                <a:solidFill>
                  <a:srgbClr val="F1F1F1"/>
                </a:solidFill>
                <a:latin typeface="Times New Roman"/>
                <a:cs typeface="Times New Roman"/>
              </a:rPr>
              <a:t>ЧТЕНИЕ </a:t>
            </a:r>
            <a:r>
              <a:rPr sz="3200" b="1" spc="-40" dirty="0">
                <a:solidFill>
                  <a:srgbClr val="F1F1F1"/>
                </a:solidFill>
                <a:latin typeface="Times New Roman"/>
                <a:cs typeface="Times New Roman"/>
              </a:rPr>
              <a:t>ТЕКСТА</a:t>
            </a:r>
            <a:r>
              <a:rPr sz="3200" b="1" spc="5" dirty="0">
                <a:solidFill>
                  <a:srgbClr val="F1F1F1"/>
                </a:solidFill>
                <a:latin typeface="Times New Roman"/>
                <a:cs typeface="Times New Roman"/>
              </a:rPr>
              <a:t> </a:t>
            </a:r>
            <a:r>
              <a:rPr sz="3200" b="1" spc="-20" dirty="0">
                <a:solidFill>
                  <a:srgbClr val="F1F1F1"/>
                </a:solidFill>
                <a:latin typeface="Times New Roman"/>
                <a:cs typeface="Times New Roman"/>
              </a:rPr>
              <a:t>ВСЛУХ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069809" y="3179857"/>
            <a:ext cx="2009775" cy="23321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127747" y="2407920"/>
            <a:ext cx="3734562" cy="38214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0376" y="4329658"/>
            <a:ext cx="2601499" cy="18212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0891" y="4646688"/>
            <a:ext cx="2194560" cy="1563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89139" y="4345940"/>
            <a:ext cx="2529205" cy="1745614"/>
          </a:xfrm>
          <a:custGeom>
            <a:avLst/>
            <a:gdLst/>
            <a:ahLst/>
            <a:cxnLst/>
            <a:rect l="l" t="t" r="r" b="b"/>
            <a:pathLst>
              <a:path w="2529204" h="1745614">
                <a:moveTo>
                  <a:pt x="1592059" y="0"/>
                </a:moveTo>
                <a:lnTo>
                  <a:pt x="1736331" y="324231"/>
                </a:lnTo>
                <a:lnTo>
                  <a:pt x="0" y="1097153"/>
                </a:lnTo>
                <a:lnTo>
                  <a:pt x="288594" y="1745462"/>
                </a:lnTo>
                <a:lnTo>
                  <a:pt x="2025002" y="972439"/>
                </a:lnTo>
                <a:lnTo>
                  <a:pt x="2293706" y="972439"/>
                </a:lnTo>
                <a:lnTo>
                  <a:pt x="2528938" y="359664"/>
                </a:lnTo>
                <a:lnTo>
                  <a:pt x="1592059" y="0"/>
                </a:lnTo>
                <a:close/>
              </a:path>
              <a:path w="2529204" h="1745614">
                <a:moveTo>
                  <a:pt x="2293706" y="972439"/>
                </a:moveTo>
                <a:lnTo>
                  <a:pt x="2025002" y="972439"/>
                </a:lnTo>
                <a:lnTo>
                  <a:pt x="2169274" y="1296581"/>
                </a:lnTo>
                <a:lnTo>
                  <a:pt x="2293706" y="972439"/>
                </a:lnTo>
                <a:close/>
              </a:path>
            </a:pathLst>
          </a:custGeom>
          <a:solidFill>
            <a:srgbClr val="DAF1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89139" y="4345940"/>
            <a:ext cx="2529205" cy="1745614"/>
          </a:xfrm>
          <a:custGeom>
            <a:avLst/>
            <a:gdLst/>
            <a:ahLst/>
            <a:cxnLst/>
            <a:rect l="l" t="t" r="r" b="b"/>
            <a:pathLst>
              <a:path w="2529204" h="1745614">
                <a:moveTo>
                  <a:pt x="0" y="1097153"/>
                </a:moveTo>
                <a:lnTo>
                  <a:pt x="1736331" y="324231"/>
                </a:lnTo>
                <a:lnTo>
                  <a:pt x="1592059" y="0"/>
                </a:lnTo>
                <a:lnTo>
                  <a:pt x="2528938" y="359664"/>
                </a:lnTo>
                <a:lnTo>
                  <a:pt x="2169274" y="1296581"/>
                </a:lnTo>
                <a:lnTo>
                  <a:pt x="2025002" y="972439"/>
                </a:lnTo>
                <a:lnTo>
                  <a:pt x="288594" y="1745462"/>
                </a:lnTo>
                <a:lnTo>
                  <a:pt x="0" y="1097153"/>
                </a:lnTo>
                <a:close/>
              </a:path>
            </a:pathLst>
          </a:custGeom>
          <a:ln w="127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06194" y="4907660"/>
            <a:ext cx="1625473" cy="9774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769</TotalTime>
  <Words>979</Words>
  <Application>Microsoft Office PowerPoint</Application>
  <PresentationFormat>Широкоэкранный</PresentationFormat>
  <Paragraphs>206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Corbel</vt:lpstr>
      <vt:lpstr>Times New Roman</vt:lpstr>
      <vt:lpstr>Wingdings 2</vt:lpstr>
      <vt:lpstr>Office Theme</vt:lpstr>
      <vt:lpstr>УСТНОЕ ИТОГОВОЕ  СОБЕСЕДОВАНИЕ ПО РУССКОМУ ЯЗЫКУ В 9 КЛАССЕ</vt:lpstr>
      <vt:lpstr> ИТОГОВОЕ СОБЕСЕДОВАНИЕ ПО РУССКОМУ ЯЗЫКУ</vt:lpstr>
      <vt:lpstr> ИТОГОВОЕ СОБЕСЕДОВАНИЕ ПО РУССКОМУ ЯЗЫКУ</vt:lpstr>
      <vt:lpstr>Презентация PowerPoint</vt:lpstr>
      <vt:lpstr> ОРГАНИЗАЦИЯ ИТОГОВОГО УСТНОГО СОБЕСЕДОВАНИЯ</vt:lpstr>
      <vt:lpstr>Презентация PowerPoint</vt:lpstr>
      <vt:lpstr>Презентация PowerPoint</vt:lpstr>
      <vt:lpstr>СТРУКТУРА УСТНОГО  СОБЕСЕДОВАНИЯ  В течение проведения итогового собеседования ведется аудиозапись и видеонаблюдение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 2. ПЕРЕСКАЗ ПРОЧИТАННОГО ТЕКСТА (С  ДОПОЛНЕНИЕМ ЕГО ЦИТАТОЙ)</vt:lpstr>
      <vt:lpstr>Презентация PowerPoint</vt:lpstr>
      <vt:lpstr>Презентация PowerPoint</vt:lpstr>
      <vt:lpstr>Презентация PowerPoint</vt:lpstr>
      <vt:lpstr>ЧАСТЬ 2. ЗАДАНИЕ 3. МОНОЛОГИЧЕСКОЕ  ВЫСКАЗЫВАНИЕ</vt:lpstr>
      <vt:lpstr>Презентация PowerPoint</vt:lpstr>
      <vt:lpstr>Презентация PowerPoint</vt:lpstr>
      <vt:lpstr>Презентация PowerPoint</vt:lpstr>
      <vt:lpstr>ЗАДАНИЕ 4. ДИАЛОГ С ЭКЗАМЕНАТОРОМ-СОБЕСЕДНИКОМ  ПО ВЫБРАННОЙ УЧАЩИМСЯ ТЕМЕ</vt:lpstr>
      <vt:lpstr>        Задание №4. Диалог с экзаменатором-собеседником</vt:lpstr>
      <vt:lpstr>Презентация PowerPoint</vt:lpstr>
      <vt:lpstr>Презентация PowerPoint</vt:lpstr>
      <vt:lpstr>Экзаменатор-собеседник</vt:lpstr>
      <vt:lpstr>Презентация PowerPoint</vt:lpstr>
      <vt:lpstr>Устное собеседование - допуск к ОГЭ 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УСТНОЕ ИТОГОВОЕ  СОБЕСЕДОВАНИЕ ПО РУССКОМУ ЯЗЫКУ В 9 КЛАССЕ</dc:title>
  <cp:lastModifiedBy>Пользователь Windows</cp:lastModifiedBy>
  <cp:revision>42</cp:revision>
  <dcterms:created xsi:type="dcterms:W3CDTF">2020-01-22T07:24:03Z</dcterms:created>
  <dcterms:modified xsi:type="dcterms:W3CDTF">2025-01-28T02:34:02Z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2019-03-23T00:00:00Z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2020-01-22T00:00:00Z</vt:filetime>
  </property>
</Properties>
</file>